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86" r:id="rId2"/>
    <p:sldId id="288" r:id="rId3"/>
    <p:sldId id="308" r:id="rId4"/>
    <p:sldId id="310" r:id="rId5"/>
    <p:sldId id="311" r:id="rId6"/>
    <p:sldId id="312" r:id="rId7"/>
    <p:sldId id="290" r:id="rId8"/>
    <p:sldId id="313" r:id="rId9"/>
    <p:sldId id="314" r:id="rId10"/>
    <p:sldId id="29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295" r:id="rId29"/>
    <p:sldId id="333" r:id="rId30"/>
    <p:sldId id="334" r:id="rId31"/>
    <p:sldId id="350" r:id="rId32"/>
    <p:sldId id="351" r:id="rId33"/>
    <p:sldId id="352" r:id="rId34"/>
    <p:sldId id="353" r:id="rId35"/>
    <p:sldId id="354" r:id="rId36"/>
    <p:sldId id="343" r:id="rId37"/>
    <p:sldId id="336" r:id="rId38"/>
    <p:sldId id="338" r:id="rId39"/>
    <p:sldId id="344" r:id="rId40"/>
    <p:sldId id="345" r:id="rId41"/>
    <p:sldId id="346" r:id="rId42"/>
    <p:sldId id="339" r:id="rId43"/>
    <p:sldId id="341" r:id="rId44"/>
    <p:sldId id="347" r:id="rId45"/>
    <p:sldId id="348" r:id="rId46"/>
    <p:sldId id="349" r:id="rId47"/>
    <p:sldId id="269" r:id="rId48"/>
  </p:sldIdLst>
  <p:sldSz cx="9144000" cy="5143500" type="screen16x9"/>
  <p:notesSz cx="6858000" cy="9144000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Century Gothic" charset="0"/>
        <a:cs typeface="Century Gothic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Century Gothic" charset="0"/>
        <a:cs typeface="Century Gothic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Century Gothic" charset="0"/>
        <a:cs typeface="Century Gothic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Century Gothic" charset="0"/>
        <a:cs typeface="Century Gothic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Century Gothic" charset="0"/>
        <a:cs typeface="Century Gothic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charset="0"/>
        <a:ea typeface="Century Gothic" charset="0"/>
        <a:cs typeface="Century Gothic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charset="0"/>
        <a:ea typeface="Century Gothic" charset="0"/>
        <a:cs typeface="Century Gothic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charset="0"/>
        <a:ea typeface="Century Gothic" charset="0"/>
        <a:cs typeface="Century Gothic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charset="0"/>
        <a:ea typeface="Century Gothic" charset="0"/>
        <a:cs typeface="Century 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744" autoAdjust="0"/>
    <p:restoredTop sz="87253" autoAdjust="0"/>
  </p:normalViewPr>
  <p:slideViewPr>
    <p:cSldViewPr>
      <p:cViewPr>
        <p:scale>
          <a:sx n="80" d="100"/>
          <a:sy n="80" d="100"/>
        </p:scale>
        <p:origin x="-1008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" d="100"/>
          <a:sy n="10" d="100"/>
        </p:scale>
        <p:origin x="-102" y="-26"/>
      </p:cViewPr>
      <p:guideLst>
        <p:guide orient="horz" pos="2160"/>
        <p:guide pos="288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4515" name="Date Placeholder 2"/>
          <p:cNvSpPr>
            <a:spLocks noGrp="1" noChangeArrowheads="1"/>
          </p:cNvSpPr>
          <p:nvPr>
            <p:ph type="dt" idx="2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A0AD25-3DAE-4232-8FB8-618DBA58414E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64516" name="Slide Image Placeholder 3"/>
          <p:cNvSpPr>
            <a:spLocks noGrp="1" noRot="1" noChangeAspect="1" noChangeArrowheads="1"/>
          </p:cNvSpPr>
          <p:nvPr>
            <p:ph type="sldImg" idx="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Notes Placeholder 4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4518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451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AD2E4ED-AFA5-41F4-BA5C-9727F08040B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65539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65540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114B3461-7015-4869-B556-73E184B7133F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4755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NOISE IS REMOVED</a:t>
            </a:r>
          </a:p>
          <a:p>
            <a:r>
              <a:rPr lang="en-US"/>
              <a:t>USING GAUSSIAN BLUR</a:t>
            </a:r>
          </a:p>
        </p:txBody>
      </p:sp>
      <p:sp>
        <p:nvSpPr>
          <p:cNvPr id="74756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EEDADE33-8ED7-4944-A30B-4A37B82BB42E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5779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OTSU BINARIZATION</a:t>
            </a:r>
          </a:p>
          <a:p>
            <a:r>
              <a:rPr lang="en-US"/>
              <a:t>USING THRESHOLD AND INVERT</a:t>
            </a:r>
          </a:p>
        </p:txBody>
      </p:sp>
      <p:sp>
        <p:nvSpPr>
          <p:cNvPr id="75780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E581287F-36C5-46F2-ABE2-9F1A60790AAF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6803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IMAGE IS ROTATED BY DETECTED TILT ANGLE</a:t>
            </a:r>
          </a:p>
        </p:txBody>
      </p:sp>
      <p:sp>
        <p:nvSpPr>
          <p:cNvPr id="76804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034F1874-89EA-4CCF-B073-9C89B77D39AC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7827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USING HORZONTAL PROJECTIONS OF THE IMAGE</a:t>
            </a:r>
          </a:p>
          <a:p>
            <a:r>
              <a:rPr lang="en-US"/>
              <a:t>DETECT GAPS AND SEPARATE OUT LINES</a:t>
            </a:r>
          </a:p>
        </p:txBody>
      </p:sp>
      <p:sp>
        <p:nvSpPr>
          <p:cNvPr id="77828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4C35AF29-0826-4E37-999A-9031E32E5E6E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8851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USING VERTICAL PROJECTIONS OF THE IMAGE</a:t>
            </a:r>
          </a:p>
        </p:txBody>
      </p:sp>
      <p:sp>
        <p:nvSpPr>
          <p:cNvPr id="78852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AE355805-ED2E-46DF-BFCE-0FA494E3F037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9875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FIND CONTOUR</a:t>
            </a:r>
          </a:p>
          <a:p>
            <a:r>
              <a:rPr lang="en-US"/>
              <a:t>SEPARATE OUT THE INDIVIDUAL CHARACTERS</a:t>
            </a:r>
          </a:p>
        </p:txBody>
      </p:sp>
      <p:sp>
        <p:nvSpPr>
          <p:cNvPr id="79876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0482D0AD-3BD9-4B5D-B46C-486C61B5FF8E}" type="slidenum">
              <a:rPr lang="en-US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80899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Regularization – FIXES OVERFITTING, MAKE THE NETWORK PREFER TO LEARN SMALL WEIGHTS. LARGE WEIGHTS ONLY IF PERFORMANCE IS CONSIDERABLY IMPROVED.</a:t>
            </a:r>
          </a:p>
        </p:txBody>
      </p:sp>
      <p:sp>
        <p:nvSpPr>
          <p:cNvPr id="80900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64E5B28A-DD41-41F7-8326-4E5A504844D3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81923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81924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83A64845-0BE1-4338-99B6-E508DD636D61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82947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82948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DD229813-7708-4967-8DCB-0C245544D7B8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83971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83972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B141ED03-4056-40E1-A12E-57584C92F587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66563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- Neuron may be perceptron, sigmoid neuron, etc.</a:t>
            </a:r>
          </a:p>
          <a:p>
            <a:endParaRPr lang="en-US"/>
          </a:p>
        </p:txBody>
      </p:sp>
      <p:sp>
        <p:nvSpPr>
          <p:cNvPr id="66564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EBCDFA85-9573-43B8-9B7B-F146238FA70D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84995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84996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556AD28D-15CE-4879-90F6-4061868BB80A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86019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/>
              <a:t>The probability of a word is estimated by counting the number of times each word appears in the dictionary file.</a:t>
            </a:r>
          </a:p>
          <a:p>
            <a:pPr defTabSz="914400"/>
            <a:endParaRPr lang="en-US"/>
          </a:p>
          <a:p>
            <a:pPr defTabSz="914400"/>
            <a:endParaRPr lang="en-US"/>
          </a:p>
        </p:txBody>
      </p:sp>
      <p:sp>
        <p:nvSpPr>
          <p:cNvPr id="86020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0969EE1B-9FFA-44C2-A9FA-991555DE7538}" type="slidenum">
              <a:rPr lang="en-US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87043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/>
              <a:t>The probability of a word is estimated by counting the number of times each word appears in the dictionary file.</a:t>
            </a:r>
          </a:p>
          <a:p>
            <a:pPr defTabSz="914400"/>
            <a:endParaRPr lang="en-US"/>
          </a:p>
          <a:p>
            <a:pPr defTabSz="914400"/>
            <a:endParaRPr lang="en-US"/>
          </a:p>
        </p:txBody>
      </p:sp>
      <p:sp>
        <p:nvSpPr>
          <p:cNvPr id="87044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17216B94-5A4E-43B7-83D0-D358CFB8AFED}" type="slidenum">
              <a:rPr lang="en-US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88067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/>
              <a:t>The probability of a word is estimated by counting the number of times each word appears in the dictionary file.</a:t>
            </a:r>
          </a:p>
          <a:p>
            <a:pPr defTabSz="914400"/>
            <a:endParaRPr lang="en-US"/>
          </a:p>
          <a:p>
            <a:pPr defTabSz="914400"/>
            <a:endParaRPr lang="en-US"/>
          </a:p>
        </p:txBody>
      </p:sp>
      <p:sp>
        <p:nvSpPr>
          <p:cNvPr id="88068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DB801F16-3874-421E-B408-ED6E9F2D40FC}" type="slidenum">
              <a:rPr lang="en-US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89091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89092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1BFB6C08-6C8C-4B97-A271-F578D3FC151A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90115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90116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68FDAD8E-CA59-42ED-918B-1B199EDD2175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91139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91140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E5F8EF14-369D-46DE-9101-4A9231817A88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92163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92164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1E79BB6C-6B12-484F-AB7C-C053E1EEF5BF}" type="slidenum">
              <a:rPr lang="en-US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93187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93188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84067908-6BEA-4C12-A47C-D61573FF6C47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94211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94212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86E813F3-0927-46D0-BB9B-F6F14EA6A038}" type="slidenum">
              <a:rPr lang="en-US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67587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Process the input given by the user only if it is an image file (JPG, PNG, etc.)</a:t>
            </a:r>
          </a:p>
          <a:p>
            <a:r>
              <a:rPr lang="en-US"/>
              <a:t>The system will detect the characters present in the image.</a:t>
            </a:r>
          </a:p>
          <a:p>
            <a:r>
              <a:rPr lang="en-US"/>
              <a:t>The system will recognize the characters and display them to the user.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7588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B987372C-6360-4407-A0E5-5F31BE25FF52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95235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95236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181842E0-24BB-4549-88EF-C5588677225A}" type="slidenum">
              <a:rPr lang="en-US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96259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/>
              <a:t>This issue is somewhat minimized by cropping function.</a:t>
            </a:r>
          </a:p>
          <a:p>
            <a:pPr defTabSz="914400" eaLnBrk="1" hangingPunct="1">
              <a:spcBef>
                <a:spcPct val="0"/>
              </a:spcBef>
            </a:pPr>
            <a:endParaRPr lang="en-US"/>
          </a:p>
          <a:p>
            <a:pPr defTabSz="914400" eaLnBrk="1" hangingPunct="1">
              <a:spcBef>
                <a:spcPct val="0"/>
              </a:spcBef>
            </a:pPr>
            <a:r>
              <a:rPr lang="en-US"/>
              <a:t>(preferably white).</a:t>
            </a:r>
          </a:p>
          <a:p>
            <a:pPr defTabSz="914400"/>
            <a:endParaRPr lang="en-US"/>
          </a:p>
          <a:p>
            <a:pPr defTabSz="914400"/>
            <a:endParaRPr lang="en-US"/>
          </a:p>
        </p:txBody>
      </p:sp>
      <p:sp>
        <p:nvSpPr>
          <p:cNvPr id="96260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58E16005-B705-4234-8669-11839C292710}" type="slidenum">
              <a:rPr lang="en-US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97283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97284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B3946C56-ECB9-4A90-A0E0-8161579F8F93}" type="slidenum">
              <a:rPr lang="en-US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98307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>
                <a:latin typeface="Lato Regular"/>
              </a:rPr>
              <a:t>a framework for GPU utilization during processing.</a:t>
            </a:r>
            <a:endParaRPr lang="en-US"/>
          </a:p>
        </p:txBody>
      </p:sp>
      <p:sp>
        <p:nvSpPr>
          <p:cNvPr id="98308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A9074164-89AC-4221-B53A-2BC91D79E28F}" type="slidenum">
              <a:rPr lang="en-US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68611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/>
            <a:r>
              <a:rPr lang="en-US"/>
              <a:t>Performance – Quick processing and fast recognition.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/>
              <a:t>Reliability – Accurate recognition(more than 90%)</a:t>
            </a:r>
          </a:p>
          <a:p>
            <a:pPr defTabSz="914400"/>
            <a:r>
              <a:rPr lang="en-US"/>
              <a:t>Flexibility – accepts images in standard formats like JPEG, PNG, BMP.</a:t>
            </a:r>
          </a:p>
          <a:p>
            <a:pPr defTabSz="914400"/>
            <a:r>
              <a:rPr lang="en-US"/>
              <a:t>Extensibility – Can add additional features to increase versatility.</a:t>
            </a:r>
          </a:p>
          <a:p>
            <a:pPr defTabSz="914400"/>
            <a:endParaRPr lang="en-US"/>
          </a:p>
        </p:txBody>
      </p:sp>
      <p:sp>
        <p:nvSpPr>
          <p:cNvPr id="68612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0E512EAA-E7B9-4006-89B9-08D83420654C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69635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69636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390571B5-4BBB-4E2D-9796-69D35EF5B295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0659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70660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E678EF7D-2D99-4C10-B06C-AFE83EC29924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1683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NEURAL NETWORK</a:t>
            </a:r>
          </a:p>
          <a:p>
            <a:r>
              <a:rPr lang="en-US"/>
              <a:t>PYTHON BECAUSE LIBRARY AND DATA HANDLING</a:t>
            </a:r>
          </a:p>
          <a:p>
            <a:r>
              <a:rPr lang="en-US"/>
              <a:t>NUMPY, OPENCV</a:t>
            </a:r>
          </a:p>
        </p:txBody>
      </p:sp>
      <p:sp>
        <p:nvSpPr>
          <p:cNvPr id="71684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7E7C7B3E-4BFC-4192-ABC4-150D2A965CA9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2707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PROCESS MAINLY CONSISTS OF TWO PARTS</a:t>
            </a:r>
          </a:p>
          <a:p>
            <a:r>
              <a:rPr lang="en-US"/>
              <a:t>NEURAL NETWORK</a:t>
            </a:r>
          </a:p>
          <a:p>
            <a:r>
              <a:rPr lang="en-US"/>
              <a:t>IMAGE PROCESSING</a:t>
            </a:r>
          </a:p>
        </p:txBody>
      </p:sp>
      <p:sp>
        <p:nvSpPr>
          <p:cNvPr id="72708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8A5C534E-2695-4408-B4D8-84A32DBD2531}" type="slidenum">
              <a:rPr lang="en-US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ln cap="flat">
            <a:round/>
            <a:headEnd type="none" w="med" len="med"/>
            <a:tailEnd type="none" w="med" len="med"/>
          </a:ln>
        </p:spPr>
      </p:sp>
      <p:sp>
        <p:nvSpPr>
          <p:cNvPr id="73731" name="Notes Placeholder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RETRIEVE IMAGE</a:t>
            </a:r>
          </a:p>
          <a:p>
            <a:r>
              <a:rPr lang="en-US"/>
              <a:t>SUPPORTED FORMATS: JPG, PNG, GIF</a:t>
            </a:r>
          </a:p>
        </p:txBody>
      </p:sp>
      <p:sp>
        <p:nvSpPr>
          <p:cNvPr id="73732" name="Slide Number Placeholder 3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="t"/>
          <a:lstStyle/>
          <a:p>
            <a:fld id="{81A288D6-00B0-485A-A74F-83C2B578332E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690563" y="1009650"/>
            <a:ext cx="7667625" cy="60325"/>
          </a:xfrm>
          <a:prstGeom prst="rect">
            <a:avLst/>
          </a:prstGeom>
          <a:blipFill dpi="0" rotWithShape="1">
            <a:blip r:embed="rId2">
              <a:lum bright="70000" contrast="-70000"/>
              <a:alphaModFix amt="80000"/>
            </a:blip>
            <a:srcRect/>
            <a:tile tx="0" ty="0" sx="100000" sy="100000" flip="none" algn="tl"/>
          </a:blip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690563" y="3211513"/>
            <a:ext cx="7667625" cy="60325"/>
          </a:xfrm>
          <a:prstGeom prst="rect">
            <a:avLst/>
          </a:prstGeom>
          <a:blipFill dpi="0" rotWithShape="1">
            <a:blip r:embed="rId2">
              <a:lum bright="70000" contrast="-70000"/>
              <a:alphaModFix amt="80000"/>
            </a:blip>
            <a:srcRect/>
            <a:tile tx="0" ty="0" sx="100000" sy="100000" flip="none" algn="tl"/>
          </a:blip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90563" y="1112838"/>
            <a:ext cx="7667625" cy="2057400"/>
          </a:xfrm>
          <a:prstGeom prst="rect">
            <a:avLst/>
          </a:prstGeom>
          <a:blipFill dpi="0" rotWithShape="1">
            <a:blip r:embed="rId2">
              <a:lum bright="70000" contrast="-70000"/>
              <a:alphaModFix amt="80000"/>
            </a:blip>
            <a:srcRect/>
            <a:tile tx="0" ty="0" sx="100000" sy="100000" flip="none" algn="tl"/>
          </a:blip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7237413" y="3051175"/>
            <a:ext cx="811212" cy="811213"/>
            <a:chOff x="9685338" y="4460675"/>
            <a:chExt cx="1080904" cy="1080902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2"/>
                  <a:srgbClr val="FFFFFF"/>
                </a:duotone>
              </a:blip>
              <a:srcRect/>
              <a:tile tx="0" ty="0" sx="100000" sy="100000" flip="none" algn="tl"/>
            </a:blipFill>
            <a:ln w="25400" cap="flat" algn="ctr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algn="ctr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Slide Number Placeholder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94550" y="3216275"/>
            <a:ext cx="895350" cy="479425"/>
          </a:xfrm>
        </p:spPr>
        <p:txBody>
          <a:bodyPr/>
          <a:lstStyle>
            <a:lvl1pPr>
              <a:defRPr sz="2100"/>
            </a:lvl1pPr>
          </a:lstStyle>
          <a:p>
            <a:fld id="{EC5CE86E-E07C-4BC7-86AA-3AF6F4EC5AB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15A20D2-8767-46A5-9C24-12D154B60A43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10" name="Footer Placeholder 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386" y="1591056"/>
            <a:ext cx="7543800" cy="30380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DA9931-E1ED-47FA-B484-F9F5AC47A30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5F01B738-F078-4A87-936D-21D82D8EE776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88852008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E405CC-0DA3-44A5-9169-2ABF729A6A3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6E88F9DF-CBB9-4668-878E-B5416FC0A29F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297857301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3231994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52357" cy="51435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Raleway Light"/>
                <a:cs typeface="Raleway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299380284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5="http://schemas.microsoft.com/office/powerpoint/2012/main" xmlns:p14="http://schemas.microsoft.com/office/powerpoint/2010/main" val="35832874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386" y="1591056"/>
            <a:ext cx="7543800" cy="3038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57F7B3-C802-4F02-97B5-AFDA91A036C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4C30679F-3EA6-49FF-8DF2-899883A423C1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255597418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3687763"/>
            <a:ext cx="9144000" cy="1455737"/>
          </a:xfrm>
          <a:prstGeom prst="rect">
            <a:avLst/>
          </a:prstGeom>
          <a:blipFill dpi="0" rotWithShape="1">
            <a:blip r:embed="rId2">
              <a:lum bright="70000" contrast="-70000"/>
              <a:alphaModFix amt="80000"/>
            </a:blip>
            <a:srcRect/>
            <a:tile tx="0" ty="0" sx="100000" sy="100000" flip="none" algn="tl"/>
          </a:blip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73100" y="1744663"/>
            <a:ext cx="811213" cy="811212"/>
            <a:chOff x="9685338" y="4460675"/>
            <a:chExt cx="1080904" cy="1080902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2"/>
                  <a:srgbClr val="FFFFFF"/>
                </a:duotone>
              </a:blip>
              <a:srcRect/>
              <a:tile tx="0" ty="0" sx="100000" sy="100000" flip="none" algn="tl"/>
            </a:blipFill>
            <a:ln w="25400" cap="flat" algn="ctr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algn="ctr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defRPr sz="5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33413" y="1879600"/>
            <a:ext cx="890587" cy="539750"/>
          </a:xfrm>
        </p:spPr>
        <p:txBody>
          <a:bodyPr/>
          <a:lstStyle>
            <a:lvl1pPr>
              <a:defRPr sz="2100"/>
            </a:lvl1pPr>
          </a:lstStyle>
          <a:p>
            <a:fld id="{46DF79FE-DE20-4106-A377-AA674DBA587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 noChangeArrowheads="1"/>
          </p:cNvSpPr>
          <p:nvPr>
            <p:ph type="dt" sz="half" idx="11"/>
          </p:nvPr>
        </p:nvSpPr>
        <p:spPr>
          <a:xfrm>
            <a:off x="6445250" y="4705350"/>
            <a:ext cx="1982788" cy="274638"/>
          </a:xfrm>
        </p:spPr>
        <p:txBody>
          <a:bodyPr/>
          <a:lstStyle>
            <a:lvl1pPr>
              <a:defRPr/>
            </a:lvl1pPr>
          </a:lstStyle>
          <a:p>
            <a:fld id="{73BA1121-134F-4F9B-96E9-C0A8CF92555B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10" name="Footer Placeholder 4"/>
          <p:cNvSpPr>
            <a:spLocks noGrp="1" noChangeArrowheads="1"/>
          </p:cNvSpPr>
          <p:nvPr>
            <p:ph type="ftr" sz="quarter" idx="12"/>
          </p:nvPr>
        </p:nvSpPr>
        <p:spPr>
          <a:xfrm>
            <a:off x="1636713" y="4705350"/>
            <a:ext cx="4745037" cy="27463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293013130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6CCB2A-8609-42F1-94AC-D4A7B47491C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D6E3AE94-883D-4B58-9466-20174C486884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7" name="Footer Placeholder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224013216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E23734-A3DE-4989-A7BA-BF9410BA13AC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CC6F5-188B-4EB7-9993-A3060ADA2C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48301784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7DA78A-0251-4505-9D28-470109CDF6E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2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BFB69C9-6DCA-4006-8932-08611AE6B396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5" name="Footer Placeholder 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383584220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8F8ECE6-D7CC-4A0C-9EC3-6765DA9F71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Date Placeholder 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D1DDBF96-B67E-4B57-837C-6E11AE1DE2D1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138931386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227763" y="0"/>
            <a:ext cx="2916237" cy="5143500"/>
          </a:xfrm>
          <a:prstGeom prst="rect">
            <a:avLst/>
          </a:prstGeom>
          <a:blipFill dpi="0" rotWithShape="1">
            <a:blip r:embed="rId2">
              <a:lum bright="70000" contrast="-70000"/>
              <a:alphaModFix amt="60000"/>
            </a:blip>
            <a:srcRect/>
            <a:tile tx="0" ty="0" sx="100000" sy="100000" flip="none" algn="tl"/>
          </a:blip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8"/>
          <p:cNvGrpSpPr>
            <a:grpSpLocks noChangeAspect="1"/>
          </p:cNvGrpSpPr>
          <p:nvPr/>
        </p:nvGrpSpPr>
        <p:grpSpPr bwMode="auto">
          <a:xfrm>
            <a:off x="8551863" y="4672013"/>
            <a:ext cx="342900" cy="342900"/>
            <a:chOff x="11361456" y="6195813"/>
            <a:chExt cx="548640" cy="548640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2"/>
                  <a:srgbClr val="FFFFFF"/>
                </a:duotone>
              </a:blip>
              <a:srcRect/>
              <a:tile tx="0" ty="0" sx="100000" sy="100000" flip="none" algn="tl"/>
            </a:blipFill>
            <a:ln w="25400" cap="flat" algn="ctr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algn="ctr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2">
                    <a:lumMod val="5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BE3B0B-0A0A-4760-AF7C-5FC7472C01D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Date Placeholder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E55513E3-EC2B-4217-A025-4A2A1626A4A1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11" name="Footer Placeholder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104705195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6227763" y="0"/>
            <a:ext cx="2916237" cy="5143500"/>
          </a:xfrm>
          <a:prstGeom prst="rect">
            <a:avLst/>
          </a:prstGeom>
          <a:blipFill dpi="0" rotWithShape="1">
            <a:blip r:embed="rId2">
              <a:lum bright="70000" contrast="-70000"/>
              <a:alphaModFix amt="60000"/>
            </a:blip>
            <a:srcRect/>
            <a:tile tx="0" ty="0" sx="100000" sy="100000" flip="none" algn="tl"/>
          </a:blip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7"/>
          <p:cNvGrpSpPr>
            <a:grpSpLocks noChangeAspect="1"/>
          </p:cNvGrpSpPr>
          <p:nvPr/>
        </p:nvGrpSpPr>
        <p:grpSpPr bwMode="auto">
          <a:xfrm>
            <a:off x="8551863" y="4672013"/>
            <a:ext cx="342900" cy="342900"/>
            <a:chOff x="11361456" y="6195813"/>
            <a:chExt cx="548640" cy="548640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2"/>
                  <a:srgbClr val="FFFFFF"/>
                </a:duotone>
              </a:blip>
              <a:srcRect/>
              <a:tile tx="0" ty="0" sx="100000" sy="100000" flip="none" algn="tl"/>
            </a:blipFill>
            <a:ln w="25400" cap="flat" algn="ctr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algn="ctr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2">
                    <a:lumMod val="5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7426CB-7D65-404D-AFD6-92223069FB7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Date Placeholder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1F4CB0E2-39BE-45BF-A204-E96CBFCDF3A8}" type="datetime1">
              <a:rPr lang="en-US"/>
              <a:pPr/>
              <a:t>12/23/2019</a:t>
            </a:fld>
            <a:endParaRPr lang="en-US"/>
          </a:p>
        </p:txBody>
      </p:sp>
    </p:spTree>
    <p:extLst>
      <p:ext uri="{BB962C8B-B14F-4D97-AF65-F5344CB8AC3E}">
        <p14:creationId xmlns="" xmlns:p15="http://schemas.microsoft.com/office/powerpoint/2012/main" xmlns:p14="http://schemas.microsoft.com/office/powerpoint/2010/main" val="18067187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xmlns:p14="http://schemas.microsoft.com/office/powerpoint/2010/main" Requires="p14">
      <p:transition advClick="0" p14:dur="250">
        <p:pull/>
      </p:transition>
    </mc:Choice>
    <mc:Fallback>
      <p:transition advClick="0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01688" y="363538"/>
            <a:ext cx="7543800" cy="12065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1688" y="1590675"/>
            <a:ext cx="7543800" cy="30384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73763" y="4705350"/>
            <a:ext cx="2455862" cy="2746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AAF554CE-C8ED-42BC-8651-6FA83B0FDA6C}" type="datetime1">
              <a:rPr lang="en-US"/>
              <a:pPr/>
              <a:t>12/23/2019</a:t>
            </a:fld>
            <a:endParaRPr 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5975" y="4705350"/>
            <a:ext cx="4745038" cy="2746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30" name="Group 6"/>
          <p:cNvGrpSpPr>
            <a:grpSpLocks noChangeAspect="1"/>
          </p:cNvGrpSpPr>
          <p:nvPr/>
        </p:nvGrpSpPr>
        <p:grpSpPr bwMode="auto">
          <a:xfrm>
            <a:off x="8551863" y="4672013"/>
            <a:ext cx="342900" cy="342900"/>
            <a:chOff x="11361456" y="6195813"/>
            <a:chExt cx="548640" cy="548640"/>
          </a:xfrm>
        </p:grpSpPr>
        <p:sp>
          <p:nvSpPr>
            <p:cNvPr id="1031" name="Oval 7"/>
            <p:cNvSpPr>
              <a:spLocks noChangeArrowheads="1"/>
            </p:cNvSpPr>
            <p:nvPr/>
          </p:nvSpPr>
          <p:spPr bwMode="auto"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7">
                <a:duotone>
                  <a:schemeClr val="accent2"/>
                  <a:srgbClr val="FFFFFF"/>
                </a:duotone>
              </a:blip>
              <a:srcRect/>
              <a:tile tx="0" ty="0" sx="100000" sy="100000" flip="none" algn="tl"/>
            </a:blipFill>
            <a:ln w="25400" cap="flat" algn="ctr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32" name="Oval 8"/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algn="ctr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3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83600" y="4705350"/>
            <a:ext cx="479425" cy="2746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rgbClr val="FFFFFF"/>
                </a:solidFill>
              </a:defRPr>
            </a:lvl1pPr>
          </a:lstStyle>
          <a:p>
            <a:fld id="{6B5F8257-C8AB-4382-81F9-5832FDC4B77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699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transition advClick="0">
    <p:pull/>
  </p:transition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entury Gothic" charset="0"/>
          <a:cs typeface="Arial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entury Gothic" charset="0"/>
          <a:cs typeface="Arial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entury Gothic" charset="0"/>
          <a:cs typeface="Arial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entury Gothic" charset="0"/>
          <a:cs typeface="Arial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entury Gothic" charset="0"/>
          <a:cs typeface="Arial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entury Gothic" charset="0"/>
          <a:cs typeface="Arial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entury Gothic" charset="0"/>
          <a:cs typeface="Arial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entury Gothic" charset="0"/>
          <a:cs typeface="Arial" charset="0"/>
        </a:defRPr>
      </a:lvl9pPr>
    </p:titleStyle>
    <p:bodyStyle>
      <a:lvl1pPr marL="136525" indent="-136525" algn="l" defTabSz="685800" rtl="0" fontAlgn="base">
        <a:lnSpc>
          <a:spcPct val="90000"/>
        </a:lnSpc>
        <a:spcBef>
          <a:spcPts val="9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6525" algn="l" defTabSz="685800" rtl="0" fontAlgn="base">
        <a:lnSpc>
          <a:spcPct val="90000"/>
        </a:lnSpc>
        <a:spcBef>
          <a:spcPts val="300"/>
        </a:spcBef>
        <a:spcAft>
          <a:spcPts val="150"/>
        </a:spcAft>
        <a:buClr>
          <a:schemeClr val="accent2"/>
        </a:buClr>
        <a:buSzPct val="85000"/>
        <a:buFont typeface="Wingdings" pitchFamily="2" charset="2"/>
        <a:buChar char="§"/>
        <a:defRPr sz="1300">
          <a:solidFill>
            <a:schemeClr val="tx1"/>
          </a:solidFill>
          <a:latin typeface="+mn-lt"/>
          <a:cs typeface="+mn-cs"/>
        </a:defRPr>
      </a:lvl2pPr>
      <a:lvl3pPr marL="547688" indent="-136525" algn="l" defTabSz="685800" rtl="0" fontAlgn="base">
        <a:lnSpc>
          <a:spcPct val="90000"/>
        </a:lnSpc>
        <a:spcBef>
          <a:spcPts val="300"/>
        </a:spcBef>
        <a:spcAft>
          <a:spcPts val="150"/>
        </a:spcAft>
        <a:buClr>
          <a:schemeClr val="accent2"/>
        </a:buClr>
        <a:buSzPct val="85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3pPr>
      <a:lvl4pPr marL="754063" indent="-136525" algn="l" defTabSz="685800" rtl="0" fontAlgn="base">
        <a:lnSpc>
          <a:spcPct val="90000"/>
        </a:lnSpc>
        <a:spcBef>
          <a:spcPts val="300"/>
        </a:spcBef>
        <a:spcAft>
          <a:spcPts val="150"/>
        </a:spcAft>
        <a:buClr>
          <a:schemeClr val="accent2"/>
        </a:buClr>
        <a:buSzPct val="85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4pPr>
      <a:lvl5pPr marL="958850" indent="-136525" algn="l" defTabSz="685800" rtl="0" fontAlgn="base">
        <a:lnSpc>
          <a:spcPct val="90000"/>
        </a:lnSpc>
        <a:spcBef>
          <a:spcPts val="300"/>
        </a:spcBef>
        <a:spcAft>
          <a:spcPts val="150"/>
        </a:spcAft>
        <a:buClr>
          <a:schemeClr val="accent2"/>
        </a:buClr>
        <a:buSzPct val="85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1416050" indent="-136525" algn="l" defTabSz="685800" rtl="0" fontAlgn="base">
        <a:lnSpc>
          <a:spcPct val="90000"/>
        </a:lnSpc>
        <a:spcBef>
          <a:spcPts val="300"/>
        </a:spcBef>
        <a:spcAft>
          <a:spcPts val="150"/>
        </a:spcAft>
        <a:buClr>
          <a:schemeClr val="accent2"/>
        </a:buClr>
        <a:buSzPct val="85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1873250" indent="-136525" algn="l" defTabSz="685800" rtl="0" fontAlgn="base">
        <a:lnSpc>
          <a:spcPct val="90000"/>
        </a:lnSpc>
        <a:spcBef>
          <a:spcPts val="300"/>
        </a:spcBef>
        <a:spcAft>
          <a:spcPts val="150"/>
        </a:spcAft>
        <a:buClr>
          <a:schemeClr val="accent2"/>
        </a:buClr>
        <a:buSzPct val="85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2330450" indent="-136525" algn="l" defTabSz="685800" rtl="0" fontAlgn="base">
        <a:lnSpc>
          <a:spcPct val="90000"/>
        </a:lnSpc>
        <a:spcBef>
          <a:spcPts val="300"/>
        </a:spcBef>
        <a:spcAft>
          <a:spcPts val="150"/>
        </a:spcAft>
        <a:buClr>
          <a:schemeClr val="accent2"/>
        </a:buClr>
        <a:buSzPct val="85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2787650" indent="-136525" algn="l" defTabSz="685800" rtl="0" fontAlgn="base">
        <a:lnSpc>
          <a:spcPct val="90000"/>
        </a:lnSpc>
        <a:spcBef>
          <a:spcPts val="300"/>
        </a:spcBef>
        <a:spcAft>
          <a:spcPts val="150"/>
        </a:spcAft>
        <a:buClr>
          <a:schemeClr val="accent2"/>
        </a:buClr>
        <a:buSzPct val="85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Placeholder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1588" y="-790575"/>
            <a:ext cx="9132887" cy="5934075"/>
          </a:xfrm>
        </p:spPr>
      </p:pic>
      <p:sp>
        <p:nvSpPr>
          <p:cNvPr id="15363" name="Rectangle 10"/>
          <p:cNvSpPr>
            <a:spLocks noChangeArrowheads="1"/>
          </p:cNvSpPr>
          <p:nvPr/>
        </p:nvSpPr>
        <p:spPr bwMode="auto">
          <a:xfrm>
            <a:off x="3175" y="-785836"/>
            <a:ext cx="9140825" cy="3786214"/>
          </a:xfrm>
          <a:prstGeom prst="rect">
            <a:avLst/>
          </a:prstGeom>
          <a:solidFill>
            <a:srgbClr val="002060">
              <a:alpha val="67058"/>
            </a:srgbClr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6" tIns="34283" rIns="68566" bIns="34283" anchor="ctr"/>
          <a:lstStyle/>
          <a:p>
            <a:pPr algn="ctr"/>
            <a:endParaRPr lang="en-US" sz="600"/>
          </a:p>
        </p:txBody>
      </p:sp>
      <p:grpSp>
        <p:nvGrpSpPr>
          <p:cNvPr id="15364" name="Group 31"/>
          <p:cNvGrpSpPr>
            <a:grpSpLocks/>
          </p:cNvGrpSpPr>
          <p:nvPr/>
        </p:nvGrpSpPr>
        <p:grpSpPr bwMode="auto">
          <a:xfrm>
            <a:off x="873125" y="1130301"/>
            <a:ext cx="7389813" cy="1012822"/>
            <a:chOff x="7855076" y="926349"/>
            <a:chExt cx="7083462" cy="2450056"/>
          </a:xfrm>
        </p:grpSpPr>
        <p:sp>
          <p:nvSpPr>
            <p:cNvPr id="15365" name="TextBox 32"/>
            <p:cNvSpPr>
              <a:spLocks noChangeArrowheads="1"/>
            </p:cNvSpPr>
            <p:nvPr/>
          </p:nvSpPr>
          <p:spPr bwMode="auto">
            <a:xfrm>
              <a:off x="7855076" y="926349"/>
              <a:ext cx="7083462" cy="1425477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34283" tIns="17142" rIns="34283" bIns="17142"/>
            <a:lstStyle/>
            <a:p>
              <a:pPr algn="ctr"/>
              <a:r>
                <a:rPr lang="en-US" sz="4000" b="1" dirty="0" err="1" smtClean="0">
                  <a:solidFill>
                    <a:schemeClr val="accent1"/>
                  </a:solidFill>
                  <a:latin typeface="Lato Regular"/>
                  <a:ea typeface="Lato Regular"/>
                  <a:cs typeface="Lato Regular"/>
                </a:rPr>
                <a:t>OpticalCharacter</a:t>
              </a:r>
              <a:r>
                <a:rPr lang="en-US" sz="4000" b="1" dirty="0" smtClean="0">
                  <a:solidFill>
                    <a:schemeClr val="accent1"/>
                  </a:solidFill>
                  <a:latin typeface="Lato Regular"/>
                  <a:ea typeface="Lato Regular"/>
                  <a:cs typeface="Lato Regular"/>
                </a:rPr>
                <a:t> </a:t>
              </a:r>
              <a:r>
                <a:rPr lang="en-US" sz="4000" b="1" dirty="0">
                  <a:solidFill>
                    <a:schemeClr val="accent1"/>
                  </a:solidFill>
                  <a:latin typeface="Lato Regular"/>
                  <a:ea typeface="Lato Regular"/>
                  <a:cs typeface="Lato Regular"/>
                </a:rPr>
                <a:t>Recognition</a:t>
              </a:r>
              <a:endParaRPr lang="id-ID" sz="4000" b="1" dirty="0">
                <a:solidFill>
                  <a:schemeClr val="accent1"/>
                </a:solidFill>
                <a:latin typeface="Lato Regular"/>
                <a:ea typeface="Lato Regular"/>
                <a:cs typeface="Lato Regular"/>
              </a:endParaRPr>
            </a:p>
          </p:txBody>
        </p:sp>
        <p:sp>
          <p:nvSpPr>
            <p:cNvPr id="15366" name="Subtitle 2"/>
            <p:cNvSpPr>
              <a:spLocks noChangeArrowheads="1"/>
            </p:cNvSpPr>
            <p:nvPr/>
          </p:nvSpPr>
          <p:spPr bwMode="auto">
            <a:xfrm>
              <a:off x="8001783" y="2537290"/>
              <a:ext cx="6195366" cy="839115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1559" tIns="40779" rIns="81559" bIns="40779"/>
            <a:lstStyle/>
            <a:p>
              <a:pPr algn="ctr" defTabSz="1087438">
                <a:lnSpc>
                  <a:spcPct val="120000"/>
                </a:lnSpc>
                <a:spcBef>
                  <a:spcPct val="20000"/>
                </a:spcBef>
                <a:buFont typeface="Arial" charset="0"/>
                <a:buNone/>
              </a:pPr>
              <a:endParaRPr lang="en-US" sz="2000" b="1" dirty="0">
                <a:solidFill>
                  <a:schemeClr val="bg1"/>
                </a:solidFill>
                <a:latin typeface="Lato Regular"/>
                <a:ea typeface="Lato Regular"/>
                <a:cs typeface="Lato Regular"/>
              </a:endParaRPr>
            </a:p>
          </p:txBody>
        </p:sp>
      </p:grpSp>
      <p:sp>
        <p:nvSpPr>
          <p:cNvPr id="15368" name="Content Placeholder 2"/>
          <p:cNvSpPr>
            <a:spLocks noChangeArrowheads="1"/>
          </p:cNvSpPr>
          <p:nvPr/>
        </p:nvSpPr>
        <p:spPr bwMode="auto">
          <a:xfrm>
            <a:off x="4648200" y="3668713"/>
            <a:ext cx="4724400" cy="15271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136525" indent="-136525" defTabSz="685800">
              <a:lnSpc>
                <a:spcPct val="90000"/>
              </a:lnSpc>
              <a:spcBef>
                <a:spcPts val="900"/>
              </a:spcBef>
              <a:buClr>
                <a:schemeClr val="accent2"/>
              </a:buClr>
              <a:buSzPct val="85000"/>
            </a:pPr>
            <a:endParaRPr lang="en-US" sz="1400" b="1" dirty="0">
              <a:solidFill>
                <a:schemeClr val="bg2"/>
              </a:solidFill>
              <a:latin typeface="Lato Regular"/>
              <a:cs typeface="Arial" charset="0"/>
            </a:endParaRPr>
          </a:p>
        </p:txBody>
      </p:sp>
      <p:sp>
        <p:nvSpPr>
          <p:cNvPr id="15369" name="Content Placeholder 2"/>
          <p:cNvSpPr>
            <a:spLocks noChangeArrowheads="1"/>
          </p:cNvSpPr>
          <p:nvPr/>
        </p:nvSpPr>
        <p:spPr bwMode="auto">
          <a:xfrm>
            <a:off x="228600" y="4168775"/>
            <a:ext cx="2230438" cy="8969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ctr" defTabSz="685800">
              <a:lnSpc>
                <a:spcPct val="90000"/>
              </a:lnSpc>
              <a:spcBef>
                <a:spcPts val="9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endParaRPr lang="en-US" sz="1400" b="1" u="sng" dirty="0">
              <a:solidFill>
                <a:schemeClr val="bg2"/>
              </a:solidFill>
              <a:latin typeface="Lato Regular"/>
              <a:cs typeface="Arial" charset="0"/>
            </a:endParaRPr>
          </a:p>
        </p:txBody>
      </p:sp>
    </p:spTree>
  </p:cSld>
  <p:clrMapOvr>
    <a:masterClrMapping/>
  </p:clrMapOvr>
  <p:transition advClick="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/>
          <p:cNvPicPr>
            <a:picLocks noChangeAspect="1" noChangeArrowheads="1"/>
          </p:cNvPicPr>
          <p:nvPr/>
        </p:nvPicPr>
        <p:blipFill>
          <a:blip r:embed="rId2"/>
          <a:srcRect t="40547" b="19243"/>
          <a:stretch>
            <a:fillRect/>
          </a:stretch>
        </p:blipFill>
        <p:spPr bwMode="auto">
          <a:xfrm>
            <a:off x="-17463" y="-19050"/>
            <a:ext cx="9161463" cy="24384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579" name="Rectangle 127"/>
          <p:cNvSpPr>
            <a:spLocks noChangeAspect="1" noChangeArrowheads="1"/>
          </p:cNvSpPr>
          <p:nvPr/>
        </p:nvSpPr>
        <p:spPr bwMode="auto">
          <a:xfrm>
            <a:off x="-79375" y="-171450"/>
            <a:ext cx="9229725" cy="2592388"/>
          </a:xfrm>
          <a:prstGeom prst="rect">
            <a:avLst/>
          </a:prstGeom>
          <a:solidFill>
            <a:srgbClr val="203864">
              <a:alpha val="81960"/>
            </a:srgbClr>
          </a:solidFill>
          <a:ln w="6350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 defTabSz="684213"/>
            <a:endParaRPr lang="en-US" sz="600"/>
          </a:p>
        </p:txBody>
      </p:sp>
      <p:grpSp>
        <p:nvGrpSpPr>
          <p:cNvPr id="24580" name="Group 128"/>
          <p:cNvGrpSpPr>
            <a:grpSpLocks/>
          </p:cNvGrpSpPr>
          <p:nvPr/>
        </p:nvGrpSpPr>
        <p:grpSpPr bwMode="auto">
          <a:xfrm>
            <a:off x="1395413" y="2979738"/>
            <a:ext cx="904875" cy="904875"/>
            <a:chOff x="10914389" y="3398630"/>
            <a:chExt cx="2545697" cy="2546360"/>
          </a:xfrm>
        </p:grpSpPr>
        <p:sp>
          <p:nvSpPr>
            <p:cNvPr id="24581" name="Freeform 9"/>
            <p:cNvSpPr>
              <a:spLocks noEditPoints="1"/>
            </p:cNvSpPr>
            <p:nvPr/>
          </p:nvSpPr>
          <p:spPr bwMode="auto">
            <a:xfrm>
              <a:off x="10914389" y="3398630"/>
              <a:ext cx="2545697" cy="2546360"/>
            </a:xfrm>
            <a:custGeom>
              <a:avLst/>
              <a:gdLst/>
              <a:ahLst/>
              <a:cxnLst>
                <a:cxn ang="0">
                  <a:pos x="512" y="0"/>
                </a:cxn>
                <a:cxn ang="0">
                  <a:pos x="0" y="512"/>
                </a:cxn>
                <a:cxn ang="0">
                  <a:pos x="512" y="1024"/>
                </a:cxn>
                <a:cxn ang="0">
                  <a:pos x="1024" y="512"/>
                </a:cxn>
                <a:cxn ang="0">
                  <a:pos x="512" y="0"/>
                </a:cxn>
                <a:cxn ang="0">
                  <a:pos x="512" y="951"/>
                </a:cxn>
                <a:cxn ang="0">
                  <a:pos x="73" y="512"/>
                </a:cxn>
                <a:cxn ang="0">
                  <a:pos x="512" y="73"/>
                </a:cxn>
                <a:cxn ang="0">
                  <a:pos x="951" y="512"/>
                </a:cxn>
                <a:cxn ang="0">
                  <a:pos x="512" y="951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lIns="68566" tIns="34283" rIns="68566" bIns="34283"/>
            <a:lstStyle/>
            <a:p>
              <a:pPr defTabSz="684213"/>
              <a:endParaRPr lang="id-ID" sz="600"/>
            </a:p>
          </p:txBody>
        </p:sp>
        <p:grpSp>
          <p:nvGrpSpPr>
            <p:cNvPr id="24582" name="Group 130"/>
            <p:cNvGrpSpPr>
              <a:grpSpLocks/>
            </p:cNvGrpSpPr>
            <p:nvPr/>
          </p:nvGrpSpPr>
          <p:grpSpPr bwMode="auto">
            <a:xfrm>
              <a:off x="11795226" y="4278110"/>
              <a:ext cx="787195" cy="787400"/>
              <a:chOff x="6350" y="4763"/>
              <a:chExt cx="2898775" cy="2898776"/>
            </a:xfrm>
          </p:grpSpPr>
          <p:sp>
            <p:nvSpPr>
              <p:cNvPr id="24583" name="Freeform 131"/>
              <p:cNvSpPr>
                <a:spLocks/>
              </p:cNvSpPr>
              <p:nvPr/>
            </p:nvSpPr>
            <p:spPr bwMode="auto">
              <a:xfrm>
                <a:off x="6350" y="4763"/>
                <a:ext cx="727075" cy="723900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2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4584" name="Freeform 132"/>
              <p:cNvSpPr>
                <a:spLocks/>
              </p:cNvSpPr>
              <p:nvPr/>
            </p:nvSpPr>
            <p:spPr bwMode="auto">
              <a:xfrm>
                <a:off x="6350" y="1093788"/>
                <a:ext cx="727075" cy="722313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1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4585" name="Freeform 162"/>
              <p:cNvSpPr>
                <a:spLocks/>
              </p:cNvSpPr>
              <p:nvPr/>
            </p:nvSpPr>
            <p:spPr bwMode="auto">
              <a:xfrm>
                <a:off x="6350" y="2178051"/>
                <a:ext cx="727075" cy="725488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168" y="193"/>
                  </a:cxn>
                  <a:cxn ang="0">
                    <a:pos x="193" y="169"/>
                  </a:cxn>
                  <a:cxn ang="0">
                    <a:pos x="193" y="25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3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168" y="193"/>
                      <a:pt x="168" y="193"/>
                      <a:pt x="168" y="193"/>
                    </a:cubicBezTo>
                    <a:cubicBezTo>
                      <a:pt x="182" y="193"/>
                      <a:pt x="193" y="182"/>
                      <a:pt x="193" y="169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4586" name="Freeform 8"/>
              <p:cNvSpPr>
                <a:spLocks/>
              </p:cNvSpPr>
              <p:nvPr/>
            </p:nvSpPr>
            <p:spPr bwMode="auto">
              <a:xfrm>
                <a:off x="1095375" y="4763"/>
                <a:ext cx="1809750" cy="723900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2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4587" name="Freeform 9"/>
              <p:cNvSpPr>
                <a:spLocks/>
              </p:cNvSpPr>
              <p:nvPr/>
            </p:nvSpPr>
            <p:spPr bwMode="auto">
              <a:xfrm>
                <a:off x="1095375" y="1093788"/>
                <a:ext cx="1809750" cy="722313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1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4588" name="Freeform 10"/>
              <p:cNvSpPr>
                <a:spLocks/>
              </p:cNvSpPr>
              <p:nvPr/>
            </p:nvSpPr>
            <p:spPr bwMode="auto">
              <a:xfrm>
                <a:off x="1095375" y="2178051"/>
                <a:ext cx="1809750" cy="725488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457" y="193"/>
                  </a:cxn>
                  <a:cxn ang="0">
                    <a:pos x="481" y="169"/>
                  </a:cxn>
                  <a:cxn ang="0">
                    <a:pos x="481" y="25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3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457" y="193"/>
                      <a:pt x="457" y="193"/>
                      <a:pt x="457" y="193"/>
                    </a:cubicBezTo>
                    <a:cubicBezTo>
                      <a:pt x="470" y="193"/>
                      <a:pt x="481" y="182"/>
                      <a:pt x="481" y="169"/>
                    </a:cubicBezTo>
                    <a:cubicBezTo>
                      <a:pt x="481" y="25"/>
                      <a:pt x="481" y="25"/>
                      <a:pt x="481" y="25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</p:grpSp>
      </p:grpSp>
      <p:grpSp>
        <p:nvGrpSpPr>
          <p:cNvPr id="24589" name="Group 61"/>
          <p:cNvGrpSpPr>
            <a:grpSpLocks/>
          </p:cNvGrpSpPr>
          <p:nvPr/>
        </p:nvGrpSpPr>
        <p:grpSpPr bwMode="auto">
          <a:xfrm>
            <a:off x="1873250" y="631825"/>
            <a:ext cx="5365750" cy="796925"/>
            <a:chOff x="6452385" y="467926"/>
            <a:chExt cx="12359700" cy="2124799"/>
          </a:xfrm>
        </p:grpSpPr>
        <p:sp>
          <p:nvSpPr>
            <p:cNvPr id="24590" name="TextBox 63"/>
            <p:cNvSpPr>
              <a:spLocks noChangeArrowheads="1"/>
            </p:cNvSpPr>
            <p:nvPr/>
          </p:nvSpPr>
          <p:spPr bwMode="auto">
            <a:xfrm>
              <a:off x="6452385" y="467926"/>
              <a:ext cx="12359700" cy="2062087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34283" tIns="17142" rIns="34283" bIns="17142"/>
            <a:lstStyle/>
            <a:p>
              <a:pPr algn="ctr"/>
              <a:r>
                <a:rPr lang="en-US" sz="4800" b="1">
                  <a:latin typeface="Lato Regular"/>
                  <a:ea typeface="Lato Regular"/>
                  <a:cs typeface="Lato Regular"/>
                </a:rPr>
                <a:t>DESCRIPTION</a:t>
              </a:r>
              <a:endParaRPr lang="id-ID" sz="4800" b="1">
                <a:latin typeface="Lato Regular"/>
                <a:ea typeface="Lato Regular"/>
                <a:cs typeface="Lato Regular"/>
              </a:endParaRPr>
            </a:p>
          </p:txBody>
        </p:sp>
        <p:sp>
          <p:nvSpPr>
            <p:cNvPr id="24591" name="Rectangle 77"/>
            <p:cNvSpPr>
              <a:spLocks noChangeArrowheads="1"/>
            </p:cNvSpPr>
            <p:nvPr/>
          </p:nvSpPr>
          <p:spPr bwMode="auto">
            <a:xfrm>
              <a:off x="9639394" y="2470808"/>
              <a:ext cx="5985682" cy="121917"/>
            </a:xfrm>
            <a:prstGeom prst="rect">
              <a:avLst/>
            </a:prstGeom>
            <a:solidFill>
              <a:srgbClr val="808080"/>
            </a:solidFill>
            <a:ln w="6350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52" tIns="17127" rIns="34252" bIns="17127" anchor="ctr"/>
            <a:lstStyle/>
            <a:p>
              <a:pPr algn="ctr"/>
              <a:endParaRPr lang="en-US" sz="600">
                <a:solidFill>
                  <a:schemeClr val="accent2"/>
                </a:solidFill>
                <a:latin typeface="Open Sans Light"/>
              </a:endParaRPr>
            </a:p>
          </p:txBody>
        </p:sp>
      </p:grpSp>
      <p:grpSp>
        <p:nvGrpSpPr>
          <p:cNvPr id="24592" name="Group 1"/>
          <p:cNvGrpSpPr>
            <a:grpSpLocks/>
          </p:cNvGrpSpPr>
          <p:nvPr/>
        </p:nvGrpSpPr>
        <p:grpSpPr bwMode="auto">
          <a:xfrm>
            <a:off x="3048000" y="2868613"/>
            <a:ext cx="4129088" cy="452437"/>
            <a:chOff x="6763349" y="5499169"/>
            <a:chExt cx="11011892" cy="1206446"/>
          </a:xfrm>
        </p:grpSpPr>
        <p:sp>
          <p:nvSpPr>
            <p:cNvPr id="24593" name="TextBox 100"/>
            <p:cNvSpPr>
              <a:spLocks noChangeArrowheads="1"/>
            </p:cNvSpPr>
            <p:nvPr/>
          </p:nvSpPr>
          <p:spPr bwMode="auto">
            <a:xfrm>
              <a:off x="7719189" y="5499169"/>
              <a:ext cx="10056052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400" b="1">
                  <a:ea typeface="Lato Light"/>
                  <a:cs typeface="Lato Light"/>
                </a:rPr>
                <a:t>  System Diagram</a:t>
              </a:r>
            </a:p>
          </p:txBody>
        </p:sp>
        <p:sp>
          <p:nvSpPr>
            <p:cNvPr id="24594" name="Round Same Side Corner Rectangle 112"/>
            <p:cNvSpPr>
              <a:spLocks/>
            </p:cNvSpPr>
            <p:nvPr/>
          </p:nvSpPr>
          <p:spPr bwMode="auto">
            <a:xfrm rot="10800000" flipH="1">
              <a:off x="7736447" y="5598472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24595" name="Round Same Side Corner Rectangle 119"/>
            <p:cNvSpPr>
              <a:spLocks/>
            </p:cNvSpPr>
            <p:nvPr/>
          </p:nvSpPr>
          <p:spPr bwMode="auto">
            <a:xfrm rot="10800000" flipH="1">
              <a:off x="7736447" y="5607944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5B9BD5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24596" name="Freeform 222"/>
            <p:cNvSpPr>
              <a:spLocks noEditPoints="1"/>
            </p:cNvSpPr>
            <p:nvPr/>
          </p:nvSpPr>
          <p:spPr bwMode="auto">
            <a:xfrm>
              <a:off x="6763349" y="5765073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  <p:grpSp>
        <p:nvGrpSpPr>
          <p:cNvPr id="24597" name="Group 2"/>
          <p:cNvGrpSpPr>
            <a:grpSpLocks/>
          </p:cNvGrpSpPr>
          <p:nvPr/>
        </p:nvGrpSpPr>
        <p:grpSpPr bwMode="auto">
          <a:xfrm>
            <a:off x="3041650" y="3379788"/>
            <a:ext cx="4135438" cy="452437"/>
            <a:chOff x="6746875" y="6964492"/>
            <a:chExt cx="11028367" cy="1206446"/>
          </a:xfrm>
        </p:grpSpPr>
        <p:sp>
          <p:nvSpPr>
            <p:cNvPr id="24598" name="TextBox 102"/>
            <p:cNvSpPr>
              <a:spLocks noChangeArrowheads="1"/>
            </p:cNvSpPr>
            <p:nvPr/>
          </p:nvSpPr>
          <p:spPr bwMode="auto">
            <a:xfrm>
              <a:off x="7719190" y="6964492"/>
              <a:ext cx="10056052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400" b="1">
                  <a:ea typeface="Lato Light"/>
                  <a:cs typeface="Lato Light"/>
                </a:rPr>
                <a:t>  Methodology</a:t>
              </a:r>
            </a:p>
          </p:txBody>
        </p:sp>
        <p:sp>
          <p:nvSpPr>
            <p:cNvPr id="24599" name="Round Same Side Corner Rectangle 113"/>
            <p:cNvSpPr>
              <a:spLocks/>
            </p:cNvSpPr>
            <p:nvPr/>
          </p:nvSpPr>
          <p:spPr bwMode="auto">
            <a:xfrm rot="10800000" flipH="1">
              <a:off x="7736447" y="7055485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ED7D31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24600" name="Freeform 222"/>
            <p:cNvSpPr>
              <a:spLocks noEditPoints="1"/>
            </p:cNvSpPr>
            <p:nvPr/>
          </p:nvSpPr>
          <p:spPr bwMode="auto">
            <a:xfrm>
              <a:off x="6746875" y="7189165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7105664" presetClass="entr" presetSubtype="14906184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7105664" presetClass="entr" presetSubtype="14906256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7105664" presetClass="entr" presetSubtype="14906299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>
            <a:spLocks noChangeArrowheads="1"/>
          </p:cNvSpPr>
          <p:nvPr/>
        </p:nvSpPr>
        <p:spPr bwMode="auto">
          <a:xfrm>
            <a:off x="1011238" y="514350"/>
            <a:ext cx="3314700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Use Case Diagram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966788" y="-22225"/>
            <a:ext cx="80962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</a:t>
            </a:r>
            <a:endParaRPr lang="en-US" sz="1400"/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25605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pic>
        <p:nvPicPr>
          <p:cNvPr id="25606" name="Content Placeholder 5" descr="G:\Major Project\1. Proposal\UseCaseDiagram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4350" y="361950"/>
            <a:ext cx="4724400" cy="4495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5607" name="Title 1"/>
          <p:cNvSpPr>
            <a:spLocks noChangeArrowheads="1"/>
          </p:cNvSpPr>
          <p:nvPr/>
        </p:nvSpPr>
        <p:spPr bwMode="auto">
          <a:xfrm>
            <a:off x="5467350" y="4646613"/>
            <a:ext cx="2667000" cy="2857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400" b="1">
                <a:latin typeface="Lato Regular"/>
                <a:cs typeface="Arial" charset="0"/>
              </a:rPr>
              <a:t>Fig: Use Case Diagram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"/>
          <p:cNvSpPr>
            <a:spLocks noChangeArrowheads="1"/>
          </p:cNvSpPr>
          <p:nvPr/>
        </p:nvSpPr>
        <p:spPr bwMode="auto">
          <a:xfrm>
            <a:off x="1011238" y="514350"/>
            <a:ext cx="3511550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Sequence Diagram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26628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pic>
        <p:nvPicPr>
          <p:cNvPr id="26629" name="Picture 2" descr="OCR Software Sequence Diagram"/>
          <p:cNvPicPr>
            <a:picLocks noChangeAspect="1" noChangeArrowheads="1"/>
          </p:cNvPicPr>
          <p:nvPr/>
        </p:nvPicPr>
        <p:blipFill>
          <a:blip r:embed="rId3"/>
          <a:srcRect l="272" r="5147" b="37524"/>
          <a:stretch>
            <a:fillRect/>
          </a:stretch>
        </p:blipFill>
        <p:spPr bwMode="auto">
          <a:xfrm>
            <a:off x="1293813" y="1352550"/>
            <a:ext cx="4800600" cy="3403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6630" name="Title 1"/>
          <p:cNvSpPr>
            <a:spLocks noChangeArrowheads="1"/>
          </p:cNvSpPr>
          <p:nvPr/>
        </p:nvSpPr>
        <p:spPr bwMode="auto">
          <a:xfrm>
            <a:off x="6629400" y="3714750"/>
            <a:ext cx="2667000" cy="2857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400" b="1">
                <a:latin typeface="Lato Regular"/>
                <a:cs typeface="Arial" charset="0"/>
              </a:rPr>
              <a:t>Fig: Sequence Diagram</a:t>
            </a:r>
          </a:p>
        </p:txBody>
      </p:sp>
      <p:sp>
        <p:nvSpPr>
          <p:cNvPr id="26631" name="Rectangle 11"/>
          <p:cNvSpPr>
            <a:spLocks noChangeArrowheads="1"/>
          </p:cNvSpPr>
          <p:nvPr/>
        </p:nvSpPr>
        <p:spPr bwMode="auto">
          <a:xfrm>
            <a:off x="966788" y="-22225"/>
            <a:ext cx="80962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</a:t>
            </a:r>
            <a:endParaRPr lang="en-US" sz="140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>
            <a:spLocks noChangeArrowheads="1"/>
          </p:cNvSpPr>
          <p:nvPr/>
        </p:nvSpPr>
        <p:spPr bwMode="auto">
          <a:xfrm>
            <a:off x="1011238" y="514350"/>
            <a:ext cx="256063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Methodology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27652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27653" name="TextBox 6"/>
          <p:cNvSpPr>
            <a:spLocks noChangeArrowheads="1"/>
          </p:cNvSpPr>
          <p:nvPr/>
        </p:nvSpPr>
        <p:spPr bwMode="auto">
          <a:xfrm>
            <a:off x="838200" y="2038350"/>
            <a:ext cx="4953000" cy="166211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Neural network for pattern recognition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Python Programming Language 2.7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Python Libraries used: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27654" name="TextBox 7"/>
          <p:cNvSpPr>
            <a:spLocks noChangeArrowheads="1"/>
          </p:cNvSpPr>
          <p:nvPr/>
        </p:nvSpPr>
        <p:spPr bwMode="auto">
          <a:xfrm>
            <a:off x="1066800" y="1504950"/>
            <a:ext cx="4267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Prototype software development model</a:t>
            </a:r>
          </a:p>
        </p:txBody>
      </p:sp>
      <p:pic>
        <p:nvPicPr>
          <p:cNvPr id="2765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7350" y="333375"/>
            <a:ext cx="3106738" cy="31067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656" name="TextBox 10"/>
          <p:cNvSpPr>
            <a:spLocks noChangeArrowheads="1"/>
          </p:cNvSpPr>
          <p:nvPr/>
        </p:nvSpPr>
        <p:spPr bwMode="auto">
          <a:xfrm>
            <a:off x="1676400" y="3249613"/>
            <a:ext cx="1895475" cy="28321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Numpy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Scipy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openCV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Scikit-learn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 sz="1600"/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 sz="1600"/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 sz="1600"/>
          </a:p>
        </p:txBody>
      </p:sp>
      <p:sp>
        <p:nvSpPr>
          <p:cNvPr id="27657" name="TextBox 11"/>
          <p:cNvSpPr>
            <a:spLocks noChangeArrowheads="1"/>
          </p:cNvSpPr>
          <p:nvPr/>
        </p:nvSpPr>
        <p:spPr bwMode="auto">
          <a:xfrm>
            <a:off x="3571875" y="3255963"/>
            <a:ext cx="1685925" cy="31400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Pillow (PIL)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PyQt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PyGame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Py2exe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 sz="1600"/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 sz="1600"/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 sz="1600"/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 sz="1600"/>
          </a:p>
        </p:txBody>
      </p:sp>
      <p:pic>
        <p:nvPicPr>
          <p:cNvPr id="27658" name="Picture 5"/>
          <p:cNvPicPr>
            <a:picLocks noChangeAspect="1" noChangeArrowheads="1"/>
          </p:cNvPicPr>
          <p:nvPr/>
        </p:nvPicPr>
        <p:blipFill>
          <a:blip r:embed="rId4"/>
          <a:srcRect l="1506" t="22377" b="7690"/>
          <a:stretch>
            <a:fillRect/>
          </a:stretch>
        </p:blipFill>
        <p:spPr bwMode="auto">
          <a:xfrm>
            <a:off x="7205663" y="4014788"/>
            <a:ext cx="1433512" cy="54768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659" name="Picture 12"/>
          <p:cNvPicPr>
            <a:picLocks noChangeAspect="1" noChangeArrowheads="1"/>
          </p:cNvPicPr>
          <p:nvPr/>
        </p:nvPicPr>
        <p:blipFill>
          <a:blip r:embed="rId5"/>
          <a:srcRect l="11443" t="12628" r="6294" b="27969"/>
          <a:stretch>
            <a:fillRect/>
          </a:stretch>
        </p:blipFill>
        <p:spPr bwMode="auto">
          <a:xfrm>
            <a:off x="6000750" y="3089275"/>
            <a:ext cx="2209800" cy="5397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660" name="Picture 13"/>
          <p:cNvPicPr>
            <a:picLocks noChangeAspect="1" noChangeArrowheads="1"/>
          </p:cNvPicPr>
          <p:nvPr/>
        </p:nvPicPr>
        <p:blipFill>
          <a:blip r:embed="rId6"/>
          <a:srcRect r="35513"/>
          <a:stretch>
            <a:fillRect/>
          </a:stretch>
        </p:blipFill>
        <p:spPr bwMode="auto">
          <a:xfrm>
            <a:off x="5562600" y="4117975"/>
            <a:ext cx="1333500" cy="4460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661" name="Rectangle 14"/>
          <p:cNvSpPr>
            <a:spLocks noChangeArrowheads="1"/>
          </p:cNvSpPr>
          <p:nvPr/>
        </p:nvSpPr>
        <p:spPr bwMode="auto">
          <a:xfrm>
            <a:off x="966788" y="-19050"/>
            <a:ext cx="80962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</a:t>
            </a:r>
            <a:endParaRPr lang="en-US" sz="140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123950"/>
            <a:ext cx="3352800" cy="20113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675" name="TextBox 1"/>
          <p:cNvSpPr>
            <a:spLocks noChangeArrowheads="1"/>
          </p:cNvSpPr>
          <p:nvPr/>
        </p:nvSpPr>
        <p:spPr bwMode="auto">
          <a:xfrm>
            <a:off x="1011238" y="514350"/>
            <a:ext cx="256063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Methodology</a:t>
            </a: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28677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28678" name="TextBox 7"/>
          <p:cNvSpPr>
            <a:spLocks noChangeArrowheads="1"/>
          </p:cNvSpPr>
          <p:nvPr/>
        </p:nvSpPr>
        <p:spPr bwMode="auto">
          <a:xfrm>
            <a:off x="1066800" y="1504950"/>
            <a:ext cx="1981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OCR Process</a:t>
            </a:r>
          </a:p>
        </p:txBody>
      </p:sp>
      <p:sp>
        <p:nvSpPr>
          <p:cNvPr id="28679" name="Diagram 12"/>
          <p:cNvSpPr>
            <a:spLocks/>
          </p:cNvSpPr>
          <p:nvPr/>
        </p:nvSpPr>
        <p:spPr bwMode="auto">
          <a:xfrm>
            <a:off x="1676400" y="1525588"/>
            <a:ext cx="6629400" cy="4830762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Rectangle 13"/>
          <p:cNvSpPr>
            <a:spLocks noChangeArrowheads="1"/>
          </p:cNvSpPr>
          <p:nvPr/>
        </p:nvSpPr>
        <p:spPr bwMode="auto">
          <a:xfrm>
            <a:off x="966788" y="-22225"/>
            <a:ext cx="80962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</a:t>
            </a:r>
            <a:endParaRPr lang="en-US" sz="140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1"/>
          <p:cNvSpPr>
            <a:spLocks noChangeArrowheads="1"/>
          </p:cNvSpPr>
          <p:nvPr/>
        </p:nvSpPr>
        <p:spPr bwMode="auto">
          <a:xfrm>
            <a:off x="1011238" y="514350"/>
            <a:ext cx="3298825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Image Processing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29700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29701" name="TextBox 6"/>
          <p:cNvSpPr>
            <a:spLocks noChangeArrowheads="1"/>
          </p:cNvSpPr>
          <p:nvPr/>
        </p:nvSpPr>
        <p:spPr bwMode="auto">
          <a:xfrm>
            <a:off x="685800" y="2038350"/>
            <a:ext cx="4267200" cy="22780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Retrieve image saved in a remote location in the computer.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Image formats supported are:</a:t>
            </a:r>
          </a:p>
          <a:p>
            <a:pPr marL="742950" lvl="1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JPG, PNG, GIF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Image is imported as greyscale image.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 sz="1600"/>
          </a:p>
        </p:txBody>
      </p:sp>
      <p:sp>
        <p:nvSpPr>
          <p:cNvPr id="29702" name="TextBox 7"/>
          <p:cNvSpPr>
            <a:spLocks noChangeArrowheads="1"/>
          </p:cNvSpPr>
          <p:nvPr/>
        </p:nvSpPr>
        <p:spPr bwMode="auto">
          <a:xfrm>
            <a:off x="1066800" y="1504950"/>
            <a:ext cx="2362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1. Image acquisition</a:t>
            </a:r>
          </a:p>
        </p:txBody>
      </p:sp>
      <p:sp>
        <p:nvSpPr>
          <p:cNvPr id="29703" name="Rectangle 13"/>
          <p:cNvSpPr>
            <a:spLocks noChangeArrowheads="1"/>
          </p:cNvSpPr>
          <p:nvPr/>
        </p:nvSpPr>
        <p:spPr bwMode="auto">
          <a:xfrm>
            <a:off x="1066800" y="1200150"/>
            <a:ext cx="3048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29704" name="Rectangle 14"/>
          <p:cNvSpPr>
            <a:spLocks noChangeArrowheads="1"/>
          </p:cNvSpPr>
          <p:nvPr/>
        </p:nvSpPr>
        <p:spPr bwMode="auto">
          <a:xfrm>
            <a:off x="1524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29705" name="Rectangle 15"/>
          <p:cNvSpPr>
            <a:spLocks noChangeArrowheads="1"/>
          </p:cNvSpPr>
          <p:nvPr/>
        </p:nvSpPr>
        <p:spPr bwMode="auto">
          <a:xfrm>
            <a:off x="19812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29706" name="Rectangle 16"/>
          <p:cNvSpPr>
            <a:spLocks noChangeArrowheads="1"/>
          </p:cNvSpPr>
          <p:nvPr/>
        </p:nvSpPr>
        <p:spPr bwMode="auto">
          <a:xfrm>
            <a:off x="24384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29707" name="Rectangle 17"/>
          <p:cNvSpPr>
            <a:spLocks noChangeArrowheads="1"/>
          </p:cNvSpPr>
          <p:nvPr/>
        </p:nvSpPr>
        <p:spPr bwMode="auto">
          <a:xfrm>
            <a:off x="28956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29708" name="Rectangle 18"/>
          <p:cNvSpPr>
            <a:spLocks noChangeArrowheads="1"/>
          </p:cNvSpPr>
          <p:nvPr/>
        </p:nvSpPr>
        <p:spPr bwMode="auto">
          <a:xfrm>
            <a:off x="3352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29709" name="Rectangle 19"/>
          <p:cNvSpPr>
            <a:spLocks noChangeArrowheads="1"/>
          </p:cNvSpPr>
          <p:nvPr/>
        </p:nvSpPr>
        <p:spPr bwMode="auto">
          <a:xfrm>
            <a:off x="3810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29710" name="Rectangle 20"/>
          <p:cNvSpPr>
            <a:spLocks noChangeArrowheads="1"/>
          </p:cNvSpPr>
          <p:nvPr/>
        </p:nvSpPr>
        <p:spPr bwMode="auto">
          <a:xfrm>
            <a:off x="966788" y="-22225"/>
            <a:ext cx="165576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pic>
        <p:nvPicPr>
          <p:cNvPr id="29711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581150"/>
            <a:ext cx="4251325" cy="1828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712" name="Title 1"/>
          <p:cNvSpPr>
            <a:spLocks noChangeArrowheads="1"/>
          </p:cNvSpPr>
          <p:nvPr/>
        </p:nvSpPr>
        <p:spPr bwMode="auto">
          <a:xfrm>
            <a:off x="6003925" y="3436938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Original Image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1"/>
          <p:cNvSpPr>
            <a:spLocks noChangeArrowheads="1"/>
          </p:cNvSpPr>
          <p:nvPr/>
        </p:nvSpPr>
        <p:spPr bwMode="auto">
          <a:xfrm>
            <a:off x="1011238" y="514350"/>
            <a:ext cx="3298825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Image Processing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0724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0725" name="TextBox 6"/>
          <p:cNvSpPr>
            <a:spLocks noChangeArrowheads="1"/>
          </p:cNvSpPr>
          <p:nvPr/>
        </p:nvSpPr>
        <p:spPr bwMode="auto">
          <a:xfrm>
            <a:off x="685800" y="2038350"/>
            <a:ext cx="4267200" cy="12001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Use blur/smoothen.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Gaussian blur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 sz="1600"/>
          </a:p>
        </p:txBody>
      </p:sp>
      <p:sp>
        <p:nvSpPr>
          <p:cNvPr id="30726" name="TextBox 7"/>
          <p:cNvSpPr>
            <a:spLocks noChangeArrowheads="1"/>
          </p:cNvSpPr>
          <p:nvPr/>
        </p:nvSpPr>
        <p:spPr bwMode="auto">
          <a:xfrm>
            <a:off x="1066800" y="1504950"/>
            <a:ext cx="2362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2. Noise Removal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1066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0728" name="Rectangle 9"/>
          <p:cNvSpPr>
            <a:spLocks noChangeArrowheads="1"/>
          </p:cNvSpPr>
          <p:nvPr/>
        </p:nvSpPr>
        <p:spPr bwMode="auto">
          <a:xfrm>
            <a:off x="1524000" y="1200150"/>
            <a:ext cx="3048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0729" name="Rectangle 10"/>
          <p:cNvSpPr>
            <a:spLocks noChangeArrowheads="1"/>
          </p:cNvSpPr>
          <p:nvPr/>
        </p:nvSpPr>
        <p:spPr bwMode="auto">
          <a:xfrm>
            <a:off x="19812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0730" name="Rectangle 11"/>
          <p:cNvSpPr>
            <a:spLocks noChangeArrowheads="1"/>
          </p:cNvSpPr>
          <p:nvPr/>
        </p:nvSpPr>
        <p:spPr bwMode="auto">
          <a:xfrm>
            <a:off x="24384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0731" name="Rectangle 12"/>
          <p:cNvSpPr>
            <a:spLocks noChangeArrowheads="1"/>
          </p:cNvSpPr>
          <p:nvPr/>
        </p:nvSpPr>
        <p:spPr bwMode="auto">
          <a:xfrm>
            <a:off x="28956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0732" name="Rectangle 13"/>
          <p:cNvSpPr>
            <a:spLocks noChangeArrowheads="1"/>
          </p:cNvSpPr>
          <p:nvPr/>
        </p:nvSpPr>
        <p:spPr bwMode="auto">
          <a:xfrm>
            <a:off x="3352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0733" name="Rectangle 14"/>
          <p:cNvSpPr>
            <a:spLocks noChangeArrowheads="1"/>
          </p:cNvSpPr>
          <p:nvPr/>
        </p:nvSpPr>
        <p:spPr bwMode="auto">
          <a:xfrm>
            <a:off x="3810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0734" name="Rectangle 15"/>
          <p:cNvSpPr>
            <a:spLocks noChangeArrowheads="1"/>
          </p:cNvSpPr>
          <p:nvPr/>
        </p:nvSpPr>
        <p:spPr bwMode="auto">
          <a:xfrm>
            <a:off x="966788" y="-22225"/>
            <a:ext cx="165576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pic>
        <p:nvPicPr>
          <p:cNvPr id="30735" name="Picture 5"/>
          <p:cNvPicPr>
            <a:picLocks noChangeAspect="1" noChangeArrowheads="1"/>
          </p:cNvPicPr>
          <p:nvPr/>
        </p:nvPicPr>
        <p:blipFill>
          <a:blip r:embed="rId3"/>
          <a:srcRect r="48589" b="37265"/>
          <a:stretch>
            <a:fillRect/>
          </a:stretch>
        </p:blipFill>
        <p:spPr bwMode="auto">
          <a:xfrm>
            <a:off x="4968875" y="2914650"/>
            <a:ext cx="3700463" cy="19431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0736" name="Picture 16"/>
          <p:cNvPicPr>
            <a:picLocks noChangeAspect="1" noChangeArrowheads="1"/>
          </p:cNvPicPr>
          <p:nvPr/>
        </p:nvPicPr>
        <p:blipFill>
          <a:blip r:embed="rId4"/>
          <a:srcRect r="48402" b="37495"/>
          <a:stretch>
            <a:fillRect/>
          </a:stretch>
        </p:blipFill>
        <p:spPr bwMode="auto">
          <a:xfrm>
            <a:off x="4953000" y="628650"/>
            <a:ext cx="3717925" cy="19383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737" name="Title 1"/>
          <p:cNvSpPr>
            <a:spLocks noChangeArrowheads="1"/>
          </p:cNvSpPr>
          <p:nvPr/>
        </p:nvSpPr>
        <p:spPr bwMode="auto">
          <a:xfrm>
            <a:off x="6019800" y="2571750"/>
            <a:ext cx="2667000" cy="2587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Original Image</a:t>
            </a:r>
          </a:p>
        </p:txBody>
      </p:sp>
      <p:sp>
        <p:nvSpPr>
          <p:cNvPr id="30738" name="Title 1"/>
          <p:cNvSpPr>
            <a:spLocks noChangeArrowheads="1"/>
          </p:cNvSpPr>
          <p:nvPr/>
        </p:nvSpPr>
        <p:spPr bwMode="auto">
          <a:xfrm>
            <a:off x="6019800" y="4824413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Blurred Image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"/>
          <p:cNvSpPr>
            <a:spLocks noChangeArrowheads="1"/>
          </p:cNvSpPr>
          <p:nvPr/>
        </p:nvSpPr>
        <p:spPr bwMode="auto">
          <a:xfrm>
            <a:off x="1011238" y="514350"/>
            <a:ext cx="3298825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Image Processing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1749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1750" name="TextBox 6"/>
          <p:cNvSpPr>
            <a:spLocks noChangeArrowheads="1"/>
          </p:cNvSpPr>
          <p:nvPr/>
        </p:nvSpPr>
        <p:spPr bwMode="auto">
          <a:xfrm>
            <a:off x="685800" y="2038350"/>
            <a:ext cx="3624263" cy="26463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Binary normalization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Convert image pixels to one of two pixels – either black or white.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Uses threshold() function.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Otsu binarization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Invert image color </a:t>
            </a:r>
          </a:p>
        </p:txBody>
      </p:sp>
      <p:sp>
        <p:nvSpPr>
          <p:cNvPr id="31751" name="TextBox 7"/>
          <p:cNvSpPr>
            <a:spLocks noChangeArrowheads="1"/>
          </p:cNvSpPr>
          <p:nvPr/>
        </p:nvSpPr>
        <p:spPr bwMode="auto">
          <a:xfrm>
            <a:off x="1066800" y="1504950"/>
            <a:ext cx="2362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3. Normalization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1066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524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981200" y="1200150"/>
            <a:ext cx="3048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24384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28956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3352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3810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317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6600" y="1454150"/>
            <a:ext cx="4368800" cy="18796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760" name="Title 1"/>
          <p:cNvSpPr>
            <a:spLocks noChangeArrowheads="1"/>
          </p:cNvSpPr>
          <p:nvPr/>
        </p:nvSpPr>
        <p:spPr bwMode="auto">
          <a:xfrm>
            <a:off x="5943600" y="3409950"/>
            <a:ext cx="2667000" cy="2587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Binarized Image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1"/>
          <p:cNvSpPr>
            <a:spLocks noChangeArrowheads="1"/>
          </p:cNvSpPr>
          <p:nvPr/>
        </p:nvSpPr>
        <p:spPr bwMode="auto">
          <a:xfrm>
            <a:off x="1011238" y="514350"/>
            <a:ext cx="3298825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Image Processing</a:t>
            </a:r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2773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2774" name="TextBox 6"/>
          <p:cNvSpPr>
            <a:spLocks noChangeArrowheads="1"/>
          </p:cNvSpPr>
          <p:nvPr/>
        </p:nvSpPr>
        <p:spPr bwMode="auto">
          <a:xfrm>
            <a:off x="685800" y="2038350"/>
            <a:ext cx="4267200" cy="26463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Detect text pixels.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Create minimum area enclosing the pixels.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Calculate tilt angle.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Perform necessary rotation to straighten the image.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32775" name="TextBox 7"/>
          <p:cNvSpPr>
            <a:spLocks noChangeArrowheads="1"/>
          </p:cNvSpPr>
          <p:nvPr/>
        </p:nvSpPr>
        <p:spPr bwMode="auto">
          <a:xfrm>
            <a:off x="1066800" y="1504950"/>
            <a:ext cx="2362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4. Tilt Detection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1066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524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19812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2438400" y="1200150"/>
            <a:ext cx="3048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28956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3352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3810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3278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0113" y="738188"/>
            <a:ext cx="4357687" cy="18748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784" name="Title 1"/>
          <p:cNvSpPr>
            <a:spLocks noChangeArrowheads="1"/>
          </p:cNvSpPr>
          <p:nvPr/>
        </p:nvSpPr>
        <p:spPr bwMode="auto">
          <a:xfrm>
            <a:off x="5943600" y="2571750"/>
            <a:ext cx="2667000" cy="2587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Detecting Tilt</a:t>
            </a:r>
          </a:p>
        </p:txBody>
      </p:sp>
      <p:pic>
        <p:nvPicPr>
          <p:cNvPr id="32785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0113" y="2906713"/>
            <a:ext cx="4357687" cy="18748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786" name="Title 1"/>
          <p:cNvSpPr>
            <a:spLocks noChangeArrowheads="1"/>
          </p:cNvSpPr>
          <p:nvPr/>
        </p:nvSpPr>
        <p:spPr bwMode="auto">
          <a:xfrm>
            <a:off x="5943600" y="4751388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Correcting Tilt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"/>
          <p:cNvSpPr>
            <a:spLocks noChangeArrowheads="1"/>
          </p:cNvSpPr>
          <p:nvPr/>
        </p:nvSpPr>
        <p:spPr bwMode="auto">
          <a:xfrm>
            <a:off x="1011238" y="514350"/>
            <a:ext cx="3298825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Image Processing</a:t>
            </a:r>
          </a:p>
        </p:txBody>
      </p:sp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3797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3798" name="TextBox 6"/>
          <p:cNvSpPr>
            <a:spLocks noChangeArrowheads="1"/>
          </p:cNvSpPr>
          <p:nvPr/>
        </p:nvSpPr>
        <p:spPr bwMode="auto">
          <a:xfrm>
            <a:off x="685800" y="2038350"/>
            <a:ext cx="4267200" cy="17843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Calculate horizontal projections of the image.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Based on threshold value, separate out each line from the image.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33799" name="TextBox 7"/>
          <p:cNvSpPr>
            <a:spLocks noChangeArrowheads="1"/>
          </p:cNvSpPr>
          <p:nvPr/>
        </p:nvSpPr>
        <p:spPr bwMode="auto">
          <a:xfrm>
            <a:off x="1066800" y="1504950"/>
            <a:ext cx="2362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5. Line Detection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1066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1524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19812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4384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2895600" y="1200150"/>
            <a:ext cx="3048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352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810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33807" name="Picture 5"/>
          <p:cNvPicPr>
            <a:picLocks noChangeAspect="1" noChangeArrowheads="1"/>
          </p:cNvPicPr>
          <p:nvPr/>
        </p:nvPicPr>
        <p:blipFill>
          <a:blip r:embed="rId3"/>
          <a:srcRect r="56337" b="43242"/>
          <a:stretch>
            <a:fillRect/>
          </a:stretch>
        </p:blipFill>
        <p:spPr bwMode="auto">
          <a:xfrm>
            <a:off x="5372100" y="3013075"/>
            <a:ext cx="2895600" cy="16192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808" name="Title 1"/>
          <p:cNvSpPr>
            <a:spLocks noChangeArrowheads="1"/>
          </p:cNvSpPr>
          <p:nvPr/>
        </p:nvSpPr>
        <p:spPr bwMode="auto">
          <a:xfrm>
            <a:off x="6096000" y="4675188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Detecting Lines</a:t>
            </a:r>
          </a:p>
        </p:txBody>
      </p:sp>
      <p:pic>
        <p:nvPicPr>
          <p:cNvPr id="33809" name="Picture 16"/>
          <p:cNvPicPr>
            <a:picLocks noChangeAspect="1" noChangeArrowheads="1"/>
          </p:cNvPicPr>
          <p:nvPr/>
        </p:nvPicPr>
        <p:blipFill>
          <a:blip r:embed="rId4"/>
          <a:srcRect r="34000" b="30928"/>
          <a:stretch>
            <a:fillRect/>
          </a:stretch>
        </p:blipFill>
        <p:spPr bwMode="auto">
          <a:xfrm>
            <a:off x="4918075" y="431800"/>
            <a:ext cx="3768725" cy="19716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810" name="Title 1"/>
          <p:cNvSpPr>
            <a:spLocks noChangeArrowheads="1"/>
          </p:cNvSpPr>
          <p:nvPr/>
        </p:nvSpPr>
        <p:spPr bwMode="auto">
          <a:xfrm>
            <a:off x="6019800" y="2465388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Horizontal Projections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Placeholder 7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/>
          <a:srcRect t="13927" b="16394"/>
          <a:stretch>
            <a:fillRect/>
          </a:stretch>
        </p:blipFill>
        <p:spPr>
          <a:xfrm>
            <a:off x="-22225" y="-19050"/>
            <a:ext cx="9166225" cy="2590800"/>
          </a:xfrm>
        </p:spPr>
      </p:pic>
      <p:sp>
        <p:nvSpPr>
          <p:cNvPr id="16387" name="Rectangle 127"/>
          <p:cNvSpPr>
            <a:spLocks noChangeAspect="1" noChangeArrowheads="1"/>
          </p:cNvSpPr>
          <p:nvPr/>
        </p:nvSpPr>
        <p:spPr bwMode="auto">
          <a:xfrm>
            <a:off x="-79375" y="-22225"/>
            <a:ext cx="9229725" cy="2592388"/>
          </a:xfrm>
          <a:prstGeom prst="rect">
            <a:avLst/>
          </a:prstGeom>
          <a:solidFill>
            <a:srgbClr val="203864">
              <a:alpha val="81960"/>
            </a:srgbClr>
          </a:solidFill>
          <a:ln w="6350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 defTabSz="684213"/>
            <a:endParaRPr lang="en-US" sz="600"/>
          </a:p>
        </p:txBody>
      </p:sp>
      <p:grpSp>
        <p:nvGrpSpPr>
          <p:cNvPr id="16388" name="Group 128"/>
          <p:cNvGrpSpPr>
            <a:grpSpLocks/>
          </p:cNvGrpSpPr>
          <p:nvPr/>
        </p:nvGrpSpPr>
        <p:grpSpPr bwMode="auto">
          <a:xfrm>
            <a:off x="1585913" y="3325813"/>
            <a:ext cx="904875" cy="904875"/>
            <a:chOff x="10914389" y="3398630"/>
            <a:chExt cx="2545697" cy="2546360"/>
          </a:xfrm>
        </p:grpSpPr>
        <p:sp>
          <p:nvSpPr>
            <p:cNvPr id="16389" name="Freeform 9"/>
            <p:cNvSpPr>
              <a:spLocks noEditPoints="1"/>
            </p:cNvSpPr>
            <p:nvPr/>
          </p:nvSpPr>
          <p:spPr bwMode="auto">
            <a:xfrm>
              <a:off x="10914389" y="3398630"/>
              <a:ext cx="2545697" cy="2546360"/>
            </a:xfrm>
            <a:custGeom>
              <a:avLst/>
              <a:gdLst/>
              <a:ahLst/>
              <a:cxnLst>
                <a:cxn ang="0">
                  <a:pos x="512" y="0"/>
                </a:cxn>
                <a:cxn ang="0">
                  <a:pos x="0" y="512"/>
                </a:cxn>
                <a:cxn ang="0">
                  <a:pos x="512" y="1024"/>
                </a:cxn>
                <a:cxn ang="0">
                  <a:pos x="1024" y="512"/>
                </a:cxn>
                <a:cxn ang="0">
                  <a:pos x="512" y="0"/>
                </a:cxn>
                <a:cxn ang="0">
                  <a:pos x="512" y="951"/>
                </a:cxn>
                <a:cxn ang="0">
                  <a:pos x="73" y="512"/>
                </a:cxn>
                <a:cxn ang="0">
                  <a:pos x="512" y="73"/>
                </a:cxn>
                <a:cxn ang="0">
                  <a:pos x="951" y="512"/>
                </a:cxn>
                <a:cxn ang="0">
                  <a:pos x="512" y="951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lIns="68566" tIns="34283" rIns="68566" bIns="34283"/>
            <a:lstStyle/>
            <a:p>
              <a:pPr defTabSz="684213"/>
              <a:endParaRPr lang="id-ID" sz="600"/>
            </a:p>
          </p:txBody>
        </p:sp>
        <p:grpSp>
          <p:nvGrpSpPr>
            <p:cNvPr id="16390" name="Group 130"/>
            <p:cNvGrpSpPr>
              <a:grpSpLocks/>
            </p:cNvGrpSpPr>
            <p:nvPr/>
          </p:nvGrpSpPr>
          <p:grpSpPr bwMode="auto">
            <a:xfrm>
              <a:off x="11795226" y="4278110"/>
              <a:ext cx="787195" cy="787400"/>
              <a:chOff x="6350" y="4763"/>
              <a:chExt cx="2898775" cy="2898776"/>
            </a:xfrm>
          </p:grpSpPr>
          <p:sp>
            <p:nvSpPr>
              <p:cNvPr id="16391" name="Freeform 131"/>
              <p:cNvSpPr>
                <a:spLocks/>
              </p:cNvSpPr>
              <p:nvPr/>
            </p:nvSpPr>
            <p:spPr bwMode="auto">
              <a:xfrm>
                <a:off x="6350" y="4763"/>
                <a:ext cx="727075" cy="723900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2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16392" name="Freeform 132"/>
              <p:cNvSpPr>
                <a:spLocks/>
              </p:cNvSpPr>
              <p:nvPr/>
            </p:nvSpPr>
            <p:spPr bwMode="auto">
              <a:xfrm>
                <a:off x="6350" y="1093788"/>
                <a:ext cx="727075" cy="722313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1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16393" name="Freeform 162"/>
              <p:cNvSpPr>
                <a:spLocks/>
              </p:cNvSpPr>
              <p:nvPr/>
            </p:nvSpPr>
            <p:spPr bwMode="auto">
              <a:xfrm>
                <a:off x="6350" y="2178051"/>
                <a:ext cx="727075" cy="725488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168" y="193"/>
                  </a:cxn>
                  <a:cxn ang="0">
                    <a:pos x="193" y="169"/>
                  </a:cxn>
                  <a:cxn ang="0">
                    <a:pos x="193" y="25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3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168" y="193"/>
                      <a:pt x="168" y="193"/>
                      <a:pt x="168" y="193"/>
                    </a:cubicBezTo>
                    <a:cubicBezTo>
                      <a:pt x="182" y="193"/>
                      <a:pt x="193" y="182"/>
                      <a:pt x="193" y="169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16394" name="Freeform 8"/>
              <p:cNvSpPr>
                <a:spLocks/>
              </p:cNvSpPr>
              <p:nvPr/>
            </p:nvSpPr>
            <p:spPr bwMode="auto">
              <a:xfrm>
                <a:off x="1095375" y="4763"/>
                <a:ext cx="1809750" cy="723900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2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16395" name="Freeform 9"/>
              <p:cNvSpPr>
                <a:spLocks/>
              </p:cNvSpPr>
              <p:nvPr/>
            </p:nvSpPr>
            <p:spPr bwMode="auto">
              <a:xfrm>
                <a:off x="1095375" y="1093788"/>
                <a:ext cx="1809750" cy="722313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1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16396" name="Freeform 10"/>
              <p:cNvSpPr>
                <a:spLocks/>
              </p:cNvSpPr>
              <p:nvPr/>
            </p:nvSpPr>
            <p:spPr bwMode="auto">
              <a:xfrm>
                <a:off x="1095375" y="2178051"/>
                <a:ext cx="1809750" cy="725488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457" y="193"/>
                  </a:cxn>
                  <a:cxn ang="0">
                    <a:pos x="481" y="169"/>
                  </a:cxn>
                  <a:cxn ang="0">
                    <a:pos x="481" y="25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3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457" y="193"/>
                      <a:pt x="457" y="193"/>
                      <a:pt x="457" y="193"/>
                    </a:cubicBezTo>
                    <a:cubicBezTo>
                      <a:pt x="470" y="193"/>
                      <a:pt x="481" y="182"/>
                      <a:pt x="481" y="169"/>
                    </a:cubicBezTo>
                    <a:cubicBezTo>
                      <a:pt x="481" y="25"/>
                      <a:pt x="481" y="25"/>
                      <a:pt x="481" y="25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</p:grpSp>
      </p:grpSp>
      <p:grpSp>
        <p:nvGrpSpPr>
          <p:cNvPr id="16397" name="Group 61"/>
          <p:cNvGrpSpPr>
            <a:grpSpLocks/>
          </p:cNvGrpSpPr>
          <p:nvPr/>
        </p:nvGrpSpPr>
        <p:grpSpPr bwMode="auto">
          <a:xfrm>
            <a:off x="1873250" y="631825"/>
            <a:ext cx="5365750" cy="796925"/>
            <a:chOff x="6452385" y="467926"/>
            <a:chExt cx="12359700" cy="2124799"/>
          </a:xfrm>
        </p:grpSpPr>
        <p:sp>
          <p:nvSpPr>
            <p:cNvPr id="16398" name="TextBox 63"/>
            <p:cNvSpPr>
              <a:spLocks noChangeArrowheads="1"/>
            </p:cNvSpPr>
            <p:nvPr/>
          </p:nvSpPr>
          <p:spPr bwMode="auto">
            <a:xfrm>
              <a:off x="6452385" y="467926"/>
              <a:ext cx="12359700" cy="2062087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34283" tIns="17142" rIns="34283" bIns="17142"/>
            <a:lstStyle/>
            <a:p>
              <a:pPr algn="ctr"/>
              <a:r>
                <a:rPr lang="en-US" sz="4800" b="1">
                  <a:latin typeface="Lato Regular"/>
                  <a:ea typeface="Lato Regular"/>
                  <a:cs typeface="Lato Regular"/>
                </a:rPr>
                <a:t>INTRODUCTION</a:t>
              </a:r>
              <a:endParaRPr lang="id-ID" sz="4800" b="1">
                <a:latin typeface="Lato Regular"/>
                <a:ea typeface="Lato Regular"/>
                <a:cs typeface="Lato Regular"/>
              </a:endParaRPr>
            </a:p>
          </p:txBody>
        </p:sp>
        <p:sp>
          <p:nvSpPr>
            <p:cNvPr id="16399" name="Rectangle 77"/>
            <p:cNvSpPr>
              <a:spLocks noChangeArrowheads="1"/>
            </p:cNvSpPr>
            <p:nvPr/>
          </p:nvSpPr>
          <p:spPr bwMode="auto">
            <a:xfrm>
              <a:off x="9639394" y="2470808"/>
              <a:ext cx="5985682" cy="121917"/>
            </a:xfrm>
            <a:prstGeom prst="rect">
              <a:avLst/>
            </a:prstGeom>
            <a:solidFill>
              <a:srgbClr val="808080"/>
            </a:solidFill>
            <a:ln w="6350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52" tIns="17127" rIns="34252" bIns="17127" anchor="ctr"/>
            <a:lstStyle/>
            <a:p>
              <a:pPr algn="ctr"/>
              <a:endParaRPr lang="en-US" sz="600">
                <a:solidFill>
                  <a:schemeClr val="accent2"/>
                </a:solidFill>
                <a:latin typeface="Open Sans Light"/>
              </a:endParaRPr>
            </a:p>
          </p:txBody>
        </p:sp>
      </p:grpSp>
      <p:grpSp>
        <p:nvGrpSpPr>
          <p:cNvPr id="16400" name="Group 1"/>
          <p:cNvGrpSpPr>
            <a:grpSpLocks/>
          </p:cNvGrpSpPr>
          <p:nvPr/>
        </p:nvGrpSpPr>
        <p:grpSpPr bwMode="auto">
          <a:xfrm>
            <a:off x="3041650" y="2906713"/>
            <a:ext cx="4129088" cy="452437"/>
            <a:chOff x="6763349" y="5499169"/>
            <a:chExt cx="11011892" cy="1206446"/>
          </a:xfrm>
        </p:grpSpPr>
        <p:sp>
          <p:nvSpPr>
            <p:cNvPr id="16401" name="TextBox 100"/>
            <p:cNvSpPr>
              <a:spLocks noChangeArrowheads="1"/>
            </p:cNvSpPr>
            <p:nvPr/>
          </p:nvSpPr>
          <p:spPr bwMode="auto">
            <a:xfrm>
              <a:off x="7719189" y="5499169"/>
              <a:ext cx="10056052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400" b="1" dirty="0">
                  <a:ea typeface="Lato Light"/>
                  <a:cs typeface="Lato Light"/>
                </a:rPr>
                <a:t> What is OCR?</a:t>
              </a:r>
            </a:p>
          </p:txBody>
        </p:sp>
        <p:sp>
          <p:nvSpPr>
            <p:cNvPr id="16402" name="Round Same Side Corner Rectangle 112"/>
            <p:cNvSpPr>
              <a:spLocks/>
            </p:cNvSpPr>
            <p:nvPr/>
          </p:nvSpPr>
          <p:spPr bwMode="auto">
            <a:xfrm rot="10800000" flipH="1">
              <a:off x="7736447" y="5598472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16403" name="Round Same Side Corner Rectangle 119"/>
            <p:cNvSpPr>
              <a:spLocks/>
            </p:cNvSpPr>
            <p:nvPr/>
          </p:nvSpPr>
          <p:spPr bwMode="auto">
            <a:xfrm rot="10800000" flipH="1">
              <a:off x="7736447" y="5607944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5B9BD5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16404" name="Freeform 222"/>
            <p:cNvSpPr>
              <a:spLocks noEditPoints="1"/>
            </p:cNvSpPr>
            <p:nvPr/>
          </p:nvSpPr>
          <p:spPr bwMode="auto">
            <a:xfrm>
              <a:off x="6763349" y="5765073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  <p:grpSp>
        <p:nvGrpSpPr>
          <p:cNvPr id="16405" name="Group 2"/>
          <p:cNvGrpSpPr>
            <a:grpSpLocks/>
          </p:cNvGrpSpPr>
          <p:nvPr/>
        </p:nvGrpSpPr>
        <p:grpSpPr bwMode="auto">
          <a:xfrm>
            <a:off x="3041650" y="3379788"/>
            <a:ext cx="4135438" cy="452437"/>
            <a:chOff x="6746875" y="6964492"/>
            <a:chExt cx="11028367" cy="1206446"/>
          </a:xfrm>
        </p:grpSpPr>
        <p:sp>
          <p:nvSpPr>
            <p:cNvPr id="16406" name="TextBox 102"/>
            <p:cNvSpPr>
              <a:spLocks noChangeArrowheads="1"/>
            </p:cNvSpPr>
            <p:nvPr/>
          </p:nvSpPr>
          <p:spPr bwMode="auto">
            <a:xfrm>
              <a:off x="7719190" y="6964492"/>
              <a:ext cx="10056052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400" b="1" dirty="0" err="1" smtClean="0">
                  <a:ea typeface="Lato Light"/>
                  <a:cs typeface="Lato Light"/>
                </a:rPr>
                <a:t>ArtificialNeuralNetworks</a:t>
              </a:r>
              <a:endParaRPr lang="en-US" sz="2400" b="1" dirty="0">
                <a:ea typeface="Lato Light"/>
                <a:cs typeface="Lato Light"/>
              </a:endParaRPr>
            </a:p>
          </p:txBody>
        </p:sp>
        <p:sp>
          <p:nvSpPr>
            <p:cNvPr id="16407" name="Round Same Side Corner Rectangle 113"/>
            <p:cNvSpPr>
              <a:spLocks/>
            </p:cNvSpPr>
            <p:nvPr/>
          </p:nvSpPr>
          <p:spPr bwMode="auto">
            <a:xfrm rot="10800000" flipH="1">
              <a:off x="7736447" y="7055485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ED7D31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16408" name="Freeform 222"/>
            <p:cNvSpPr>
              <a:spLocks noEditPoints="1"/>
            </p:cNvSpPr>
            <p:nvPr/>
          </p:nvSpPr>
          <p:spPr bwMode="auto">
            <a:xfrm>
              <a:off x="6746875" y="7189165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  <p:grpSp>
        <p:nvGrpSpPr>
          <p:cNvPr id="16409" name="Group 38"/>
          <p:cNvGrpSpPr>
            <a:grpSpLocks/>
          </p:cNvGrpSpPr>
          <p:nvPr/>
        </p:nvGrpSpPr>
        <p:grpSpPr bwMode="auto">
          <a:xfrm>
            <a:off x="3048000" y="3871913"/>
            <a:ext cx="5095900" cy="452437"/>
            <a:chOff x="6746875" y="6964492"/>
            <a:chExt cx="13004799" cy="1206446"/>
          </a:xfrm>
        </p:grpSpPr>
        <p:sp>
          <p:nvSpPr>
            <p:cNvPr id="16410" name="TextBox 39"/>
            <p:cNvSpPr>
              <a:spLocks noChangeArrowheads="1"/>
            </p:cNvSpPr>
            <p:nvPr/>
          </p:nvSpPr>
          <p:spPr bwMode="auto">
            <a:xfrm>
              <a:off x="7719190" y="6964492"/>
              <a:ext cx="12032484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400" b="1" dirty="0">
                  <a:ea typeface="Lato Light"/>
                  <a:cs typeface="Lato Light"/>
                </a:rPr>
                <a:t> Objectives</a:t>
              </a:r>
            </a:p>
          </p:txBody>
        </p:sp>
        <p:sp>
          <p:nvSpPr>
            <p:cNvPr id="16411" name="Round Same Side Corner Rectangle 40"/>
            <p:cNvSpPr>
              <a:spLocks/>
            </p:cNvSpPr>
            <p:nvPr/>
          </p:nvSpPr>
          <p:spPr bwMode="auto">
            <a:xfrm rot="10800000" flipH="1">
              <a:off x="7736447" y="7055485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548235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16412" name="Freeform 222"/>
            <p:cNvSpPr>
              <a:spLocks noEditPoints="1"/>
            </p:cNvSpPr>
            <p:nvPr/>
          </p:nvSpPr>
          <p:spPr bwMode="auto">
            <a:xfrm>
              <a:off x="6746875" y="7189165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70AD47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5007744" presetClass="entr" presetSubtype="1468156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5007744" presetClass="entr" presetSubtype="14681638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5007744" presetClass="entr" presetSubtype="14681676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5007744" presetClass="entr" presetSubtype="14681309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1"/>
          <p:cNvSpPr>
            <a:spLocks noChangeArrowheads="1"/>
          </p:cNvSpPr>
          <p:nvPr/>
        </p:nvSpPr>
        <p:spPr bwMode="auto">
          <a:xfrm>
            <a:off x="1011238" y="514350"/>
            <a:ext cx="3298825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Image Processing</a:t>
            </a:r>
          </a:p>
        </p:txBody>
      </p:sp>
      <p:sp>
        <p:nvSpPr>
          <p:cNvPr id="34819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4821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4822" name="TextBox 6"/>
          <p:cNvSpPr>
            <a:spLocks noChangeArrowheads="1"/>
          </p:cNvSpPr>
          <p:nvPr/>
        </p:nvSpPr>
        <p:spPr bwMode="auto">
          <a:xfrm>
            <a:off x="685800" y="2038350"/>
            <a:ext cx="4267200" cy="17843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Calculate vertical projections of the image.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Based on threshold value, separate out each word from the line image.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34823" name="TextBox 7"/>
          <p:cNvSpPr>
            <a:spLocks noChangeArrowheads="1"/>
          </p:cNvSpPr>
          <p:nvPr/>
        </p:nvSpPr>
        <p:spPr bwMode="auto">
          <a:xfrm>
            <a:off x="1066800" y="1504950"/>
            <a:ext cx="2362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6. Word Detection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1066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1524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19812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24384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8956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3352800" y="1200150"/>
            <a:ext cx="3048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3810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34831" name="Picture 15"/>
          <p:cNvPicPr>
            <a:picLocks noChangeAspect="1" noChangeArrowheads="1"/>
          </p:cNvPicPr>
          <p:nvPr/>
        </p:nvPicPr>
        <p:blipFill>
          <a:blip r:embed="rId3"/>
          <a:srcRect t="-2" r="48181" b="-208118"/>
          <a:stretch>
            <a:fillRect/>
          </a:stretch>
        </p:blipFill>
        <p:spPr bwMode="auto">
          <a:xfrm>
            <a:off x="1524000" y="4248150"/>
            <a:ext cx="6096000" cy="10842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4832" name="Picture 16"/>
          <p:cNvPicPr>
            <a:picLocks noChangeAspect="1" noChangeArrowheads="1"/>
          </p:cNvPicPr>
          <p:nvPr/>
        </p:nvPicPr>
        <p:blipFill>
          <a:blip r:embed="rId4"/>
          <a:srcRect r="38596"/>
          <a:stretch>
            <a:fillRect/>
          </a:stretch>
        </p:blipFill>
        <p:spPr bwMode="auto">
          <a:xfrm>
            <a:off x="4953000" y="2136775"/>
            <a:ext cx="4038600" cy="11842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833" name="Title 1"/>
          <p:cNvSpPr>
            <a:spLocks noChangeArrowheads="1"/>
          </p:cNvSpPr>
          <p:nvPr/>
        </p:nvSpPr>
        <p:spPr bwMode="auto">
          <a:xfrm>
            <a:off x="3843338" y="4660900"/>
            <a:ext cx="2667000" cy="2587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Word Segmentation</a:t>
            </a:r>
          </a:p>
        </p:txBody>
      </p:sp>
      <p:sp>
        <p:nvSpPr>
          <p:cNvPr id="34834" name="Title 1"/>
          <p:cNvSpPr>
            <a:spLocks noChangeArrowheads="1"/>
          </p:cNvSpPr>
          <p:nvPr/>
        </p:nvSpPr>
        <p:spPr bwMode="auto">
          <a:xfrm>
            <a:off x="6096000" y="3411538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Vertical Projection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1"/>
          <p:cNvSpPr>
            <a:spLocks noChangeArrowheads="1"/>
          </p:cNvSpPr>
          <p:nvPr/>
        </p:nvSpPr>
        <p:spPr bwMode="auto">
          <a:xfrm>
            <a:off x="1011238" y="514350"/>
            <a:ext cx="3298825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Image Processing</a:t>
            </a: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5845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5846" name="TextBox 6"/>
          <p:cNvSpPr>
            <a:spLocks noChangeArrowheads="1"/>
          </p:cNvSpPr>
          <p:nvPr/>
        </p:nvSpPr>
        <p:spPr bwMode="auto">
          <a:xfrm>
            <a:off x="685800" y="2038350"/>
            <a:ext cx="4267200" cy="17843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Find contours.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Create separate character images based on contours.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Resize to 32 x 32 image with added padding.</a:t>
            </a:r>
          </a:p>
        </p:txBody>
      </p:sp>
      <p:sp>
        <p:nvSpPr>
          <p:cNvPr id="35847" name="TextBox 7"/>
          <p:cNvSpPr>
            <a:spLocks noChangeArrowheads="1"/>
          </p:cNvSpPr>
          <p:nvPr/>
        </p:nvSpPr>
        <p:spPr bwMode="auto">
          <a:xfrm>
            <a:off x="1066800" y="1504950"/>
            <a:ext cx="25146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7. Character Detection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1066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5849" name="Rectangle 15"/>
          <p:cNvSpPr>
            <a:spLocks noChangeArrowheads="1"/>
          </p:cNvSpPr>
          <p:nvPr/>
        </p:nvSpPr>
        <p:spPr bwMode="auto">
          <a:xfrm>
            <a:off x="15240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5850" name="Rectangle 16"/>
          <p:cNvSpPr>
            <a:spLocks noChangeArrowheads="1"/>
          </p:cNvSpPr>
          <p:nvPr/>
        </p:nvSpPr>
        <p:spPr bwMode="auto">
          <a:xfrm>
            <a:off x="19812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5851" name="Rectangle 17"/>
          <p:cNvSpPr>
            <a:spLocks noChangeArrowheads="1"/>
          </p:cNvSpPr>
          <p:nvPr/>
        </p:nvSpPr>
        <p:spPr bwMode="auto">
          <a:xfrm>
            <a:off x="24384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5852" name="Rectangle 18"/>
          <p:cNvSpPr>
            <a:spLocks noChangeArrowheads="1"/>
          </p:cNvSpPr>
          <p:nvPr/>
        </p:nvSpPr>
        <p:spPr bwMode="auto">
          <a:xfrm>
            <a:off x="28956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5853" name="Rectangle 19"/>
          <p:cNvSpPr>
            <a:spLocks noChangeArrowheads="1"/>
          </p:cNvSpPr>
          <p:nvPr/>
        </p:nvSpPr>
        <p:spPr bwMode="auto">
          <a:xfrm>
            <a:off x="3352800" y="1200150"/>
            <a:ext cx="3048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5854" name="Rectangle 20"/>
          <p:cNvSpPr>
            <a:spLocks noChangeArrowheads="1"/>
          </p:cNvSpPr>
          <p:nvPr/>
        </p:nvSpPr>
        <p:spPr bwMode="auto">
          <a:xfrm>
            <a:off x="3810000" y="1200150"/>
            <a:ext cx="3048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3585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0" y="514350"/>
            <a:ext cx="2457450" cy="9779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5856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91175" y="1912938"/>
            <a:ext cx="2562225" cy="101758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5857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3352800"/>
            <a:ext cx="2647950" cy="10556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858" name="Title 1"/>
          <p:cNvSpPr>
            <a:spLocks noChangeArrowheads="1"/>
          </p:cNvSpPr>
          <p:nvPr/>
        </p:nvSpPr>
        <p:spPr bwMode="auto">
          <a:xfrm>
            <a:off x="5943600" y="1538288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Contour Detection</a:t>
            </a:r>
          </a:p>
        </p:txBody>
      </p:sp>
      <p:sp>
        <p:nvSpPr>
          <p:cNvPr id="35859" name="Title 1"/>
          <p:cNvSpPr>
            <a:spLocks noChangeArrowheads="1"/>
          </p:cNvSpPr>
          <p:nvPr/>
        </p:nvSpPr>
        <p:spPr bwMode="auto">
          <a:xfrm>
            <a:off x="5715000" y="2970213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Draw boundary from contour</a:t>
            </a:r>
          </a:p>
        </p:txBody>
      </p:sp>
      <p:sp>
        <p:nvSpPr>
          <p:cNvPr id="35860" name="Title 1"/>
          <p:cNvSpPr>
            <a:spLocks noChangeArrowheads="1"/>
          </p:cNvSpPr>
          <p:nvPr/>
        </p:nvSpPr>
        <p:spPr bwMode="auto">
          <a:xfrm>
            <a:off x="5334000" y="4476750"/>
            <a:ext cx="3124200" cy="4254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Detect character using boundary coordinates</a:t>
            </a:r>
          </a:p>
        </p:txBody>
      </p:sp>
      <p:pic>
        <p:nvPicPr>
          <p:cNvPr id="35861" name="Picture 2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17625" y="4135438"/>
            <a:ext cx="304800" cy="304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5862" name="Picture 2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44663" y="4135438"/>
            <a:ext cx="304800" cy="304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5863" name="Picture 2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09800" y="4135438"/>
            <a:ext cx="304800" cy="304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5864" name="Picture 2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36838" y="4135438"/>
            <a:ext cx="304800" cy="304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5865" name="Picture 3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101975" y="4135438"/>
            <a:ext cx="304800" cy="304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5866" name="Picture 3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575050" y="4135438"/>
            <a:ext cx="304800" cy="304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5867" name="Picture 3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000500" y="4135438"/>
            <a:ext cx="304800" cy="304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868" name="Title 1"/>
          <p:cNvSpPr>
            <a:spLocks noChangeArrowheads="1"/>
          </p:cNvSpPr>
          <p:nvPr/>
        </p:nvSpPr>
        <p:spPr bwMode="auto">
          <a:xfrm>
            <a:off x="1219200" y="4522788"/>
            <a:ext cx="31242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Final extracted and resized characters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1"/>
          <p:cNvSpPr>
            <a:spLocks noChangeArrowheads="1"/>
          </p:cNvSpPr>
          <p:nvPr/>
        </p:nvSpPr>
        <p:spPr bwMode="auto">
          <a:xfrm>
            <a:off x="1011238" y="514350"/>
            <a:ext cx="2989262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Neural Network</a:t>
            </a:r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6869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6870" name="TextBox 6"/>
          <p:cNvSpPr>
            <a:spLocks noChangeArrowheads="1"/>
          </p:cNvSpPr>
          <p:nvPr/>
        </p:nvSpPr>
        <p:spPr bwMode="auto">
          <a:xfrm>
            <a:off x="685800" y="1885950"/>
            <a:ext cx="4267200" cy="28003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Character set:</a:t>
            </a:r>
          </a:p>
          <a:p>
            <a:pPr marL="742950" lvl="1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0 – 9	:  0 – 9</a:t>
            </a:r>
          </a:p>
          <a:p>
            <a:pPr marL="742950" lvl="1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a – z	:  10 – 35</a:t>
            </a:r>
          </a:p>
          <a:p>
            <a:pPr marL="742950" lvl="1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A – Z	:  36 – 61</a:t>
            </a:r>
          </a:p>
          <a:p>
            <a:pPr marL="742950" lvl="1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.   ,   -   ?	:  62,63,64,65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400 sample images for each character (32 x 32) </a:t>
            </a:r>
          </a:p>
        </p:txBody>
      </p:sp>
      <p:sp>
        <p:nvSpPr>
          <p:cNvPr id="36871" name="TextBox 7"/>
          <p:cNvSpPr>
            <a:spLocks noChangeArrowheads="1"/>
          </p:cNvSpPr>
          <p:nvPr/>
        </p:nvSpPr>
        <p:spPr bwMode="auto">
          <a:xfrm>
            <a:off x="1066800" y="1352550"/>
            <a:ext cx="2932113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1. Create training dataset</a:t>
            </a: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1143000" y="1200150"/>
            <a:ext cx="5334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1905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2667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3429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36876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962150"/>
            <a:ext cx="4325938" cy="21082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877" name="TextBox 13"/>
          <p:cNvSpPr>
            <a:spLocks noChangeArrowheads="1"/>
          </p:cNvSpPr>
          <p:nvPr/>
        </p:nvSpPr>
        <p:spPr bwMode="auto">
          <a:xfrm>
            <a:off x="5943600" y="4090988"/>
            <a:ext cx="2438400" cy="2619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Training data set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1"/>
          <p:cNvSpPr>
            <a:spLocks noChangeArrowheads="1"/>
          </p:cNvSpPr>
          <p:nvPr/>
        </p:nvSpPr>
        <p:spPr bwMode="auto">
          <a:xfrm>
            <a:off x="1011238" y="514350"/>
            <a:ext cx="2989262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Neural Network</a:t>
            </a: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37892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7893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7894" name="TextBox 6"/>
          <p:cNvSpPr>
            <a:spLocks noChangeArrowheads="1"/>
          </p:cNvSpPr>
          <p:nvPr/>
        </p:nvSpPr>
        <p:spPr bwMode="auto">
          <a:xfrm>
            <a:off x="685800" y="1809750"/>
            <a:ext cx="4267200" cy="30162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10 fonts:</a:t>
            </a:r>
          </a:p>
          <a:p>
            <a:pPr marL="742950" lvl="1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>
                <a:latin typeface="Arial" charset="0"/>
                <a:cs typeface="Arial" charset="0"/>
              </a:rPr>
              <a:t>Arial</a:t>
            </a:r>
            <a:r>
              <a:rPr lang="en-US"/>
              <a:t>, </a:t>
            </a:r>
            <a:r>
              <a:rPr lang="en-US">
                <a:latin typeface="Bookman Old Style" pitchFamily="18" charset="0"/>
              </a:rPr>
              <a:t>Bookman Old Style</a:t>
            </a:r>
            <a:r>
              <a:rPr lang="en-US"/>
              <a:t>, </a:t>
            </a: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Calibri</a:t>
            </a:r>
            <a:r>
              <a:rPr lang="en-US"/>
              <a:t>, </a:t>
            </a:r>
            <a:r>
              <a:rPr lang="en-US">
                <a:latin typeface="Courier New" pitchFamily="49" charset="0"/>
                <a:cs typeface="Courier New" pitchFamily="49" charset="0"/>
              </a:rPr>
              <a:t>Courier</a:t>
            </a:r>
            <a:r>
              <a:rPr lang="en-US"/>
              <a:t>, </a:t>
            </a:r>
            <a:r>
              <a:rPr lang="en-US">
                <a:latin typeface="Garamond" pitchFamily="18" charset="0"/>
              </a:rPr>
              <a:t>Garamond</a:t>
            </a:r>
            <a:r>
              <a:rPr lang="en-US"/>
              <a:t>, </a:t>
            </a:r>
            <a:r>
              <a:rPr lang="en-US">
                <a:latin typeface="Helvetica" pitchFamily="34" charset="0"/>
                <a:cs typeface="Helvetica" pitchFamily="34" charset="0"/>
              </a:rPr>
              <a:t>Helvetica</a:t>
            </a:r>
            <a:r>
              <a:rPr lang="en-US"/>
              <a:t>, </a:t>
            </a:r>
            <a:r>
              <a:rPr lang="en-US">
                <a:latin typeface="Optima" pitchFamily="2" charset="0"/>
              </a:rPr>
              <a:t>Optima</a:t>
            </a:r>
            <a:r>
              <a:rPr lang="en-US"/>
              <a:t>, </a:t>
            </a:r>
            <a:r>
              <a:rPr lang="en-US">
                <a:latin typeface="Palatino Linotype" pitchFamily="18" charset="0"/>
              </a:rPr>
              <a:t>Palatino</a:t>
            </a:r>
            <a:r>
              <a:rPr lang="en-US"/>
              <a:t>,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Times New Roman</a:t>
            </a:r>
            <a:r>
              <a:rPr lang="en-US"/>
              <a:t>, Verdana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4 styles: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Regular, </a:t>
            </a:r>
            <a:r>
              <a:rPr lang="en-US" b="1"/>
              <a:t>Bold</a:t>
            </a:r>
            <a:r>
              <a:rPr lang="en-US"/>
              <a:t>, </a:t>
            </a:r>
            <a:r>
              <a:rPr lang="en-US" i="1"/>
              <a:t>Italics</a:t>
            </a:r>
            <a:r>
              <a:rPr lang="en-US"/>
              <a:t>, </a:t>
            </a:r>
            <a:r>
              <a:rPr lang="en-US" b="1" i="1"/>
              <a:t>Bold Italics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Total samples : </a:t>
            </a:r>
            <a:r>
              <a:rPr lang="en-US" sz="2000" b="1"/>
              <a:t>264,000</a:t>
            </a:r>
          </a:p>
        </p:txBody>
      </p:sp>
      <p:sp>
        <p:nvSpPr>
          <p:cNvPr id="37895" name="TextBox 7"/>
          <p:cNvSpPr>
            <a:spLocks noChangeArrowheads="1"/>
          </p:cNvSpPr>
          <p:nvPr/>
        </p:nvSpPr>
        <p:spPr bwMode="auto">
          <a:xfrm>
            <a:off x="1066800" y="1352550"/>
            <a:ext cx="2932113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1. Create training dataset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1143000" y="1200150"/>
            <a:ext cx="5334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1905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2667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3429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3790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962150"/>
            <a:ext cx="4325938" cy="21082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01" name="TextBox 12"/>
          <p:cNvSpPr>
            <a:spLocks noChangeArrowheads="1"/>
          </p:cNvSpPr>
          <p:nvPr/>
        </p:nvSpPr>
        <p:spPr bwMode="auto">
          <a:xfrm>
            <a:off x="5943600" y="4090988"/>
            <a:ext cx="2438400" cy="2619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Training data set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/>
          <p:cNvPicPr>
            <a:picLocks noChangeAspect="1" noChangeArrowheads="1"/>
          </p:cNvPicPr>
          <p:nvPr/>
        </p:nvPicPr>
        <p:blipFill>
          <a:blip r:embed="rId2"/>
          <a:srcRect r="10880"/>
          <a:stretch>
            <a:fillRect/>
          </a:stretch>
        </p:blipFill>
        <p:spPr bwMode="auto">
          <a:xfrm>
            <a:off x="4495800" y="1222375"/>
            <a:ext cx="4495800" cy="29527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8915" name="TextBox 1"/>
          <p:cNvSpPr>
            <a:spLocks noChangeArrowheads="1"/>
          </p:cNvSpPr>
          <p:nvPr/>
        </p:nvSpPr>
        <p:spPr bwMode="auto">
          <a:xfrm>
            <a:off x="1011238" y="514350"/>
            <a:ext cx="2989262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Neural Network</a:t>
            </a:r>
          </a:p>
        </p:txBody>
      </p:sp>
      <p:sp>
        <p:nvSpPr>
          <p:cNvPr id="38916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38917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8918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8919" name="TextBox 6"/>
          <p:cNvSpPr>
            <a:spLocks noChangeArrowheads="1"/>
          </p:cNvSpPr>
          <p:nvPr/>
        </p:nvSpPr>
        <p:spPr bwMode="auto">
          <a:xfrm>
            <a:off x="685800" y="2038350"/>
            <a:ext cx="4267200" cy="166211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Three layers:</a:t>
            </a:r>
          </a:p>
          <a:p>
            <a:pPr marL="742950" lvl="1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Input layer – 1024 neurons</a:t>
            </a:r>
          </a:p>
          <a:p>
            <a:pPr marL="742950" lvl="1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Hidden layer – 30 neurons</a:t>
            </a:r>
          </a:p>
          <a:p>
            <a:pPr marL="742950" lvl="1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Output layer – 66 neurons</a:t>
            </a:r>
          </a:p>
        </p:txBody>
      </p:sp>
      <p:sp>
        <p:nvSpPr>
          <p:cNvPr id="38920" name="TextBox 7"/>
          <p:cNvSpPr>
            <a:spLocks noChangeArrowheads="1"/>
          </p:cNvSpPr>
          <p:nvPr/>
        </p:nvSpPr>
        <p:spPr bwMode="auto">
          <a:xfrm>
            <a:off x="1066800" y="1504950"/>
            <a:ext cx="2932113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2. Neural Network Design</a:t>
            </a:r>
          </a:p>
        </p:txBody>
      </p:sp>
      <p:sp>
        <p:nvSpPr>
          <p:cNvPr id="38921" name="Rectangle 12"/>
          <p:cNvSpPr>
            <a:spLocks noChangeArrowheads="1"/>
          </p:cNvSpPr>
          <p:nvPr/>
        </p:nvSpPr>
        <p:spPr bwMode="auto">
          <a:xfrm>
            <a:off x="1143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8922" name="Rectangle 13"/>
          <p:cNvSpPr>
            <a:spLocks noChangeArrowheads="1"/>
          </p:cNvSpPr>
          <p:nvPr/>
        </p:nvSpPr>
        <p:spPr bwMode="auto">
          <a:xfrm>
            <a:off x="1905000" y="1200150"/>
            <a:ext cx="5334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8923" name="Rectangle 14"/>
          <p:cNvSpPr>
            <a:spLocks noChangeArrowheads="1"/>
          </p:cNvSpPr>
          <p:nvPr/>
        </p:nvSpPr>
        <p:spPr bwMode="auto">
          <a:xfrm>
            <a:off x="2667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8924" name="Rectangle 15"/>
          <p:cNvSpPr>
            <a:spLocks noChangeArrowheads="1"/>
          </p:cNvSpPr>
          <p:nvPr/>
        </p:nvSpPr>
        <p:spPr bwMode="auto">
          <a:xfrm>
            <a:off x="3429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8925" name="TextBox 16"/>
          <p:cNvSpPr>
            <a:spLocks noChangeArrowheads="1"/>
          </p:cNvSpPr>
          <p:nvPr/>
        </p:nvSpPr>
        <p:spPr bwMode="auto">
          <a:xfrm>
            <a:off x="6096000" y="4248150"/>
            <a:ext cx="2438400" cy="2619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NN Architecture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1"/>
          <p:cNvSpPr>
            <a:spLocks noChangeArrowheads="1"/>
          </p:cNvSpPr>
          <p:nvPr/>
        </p:nvSpPr>
        <p:spPr bwMode="auto">
          <a:xfrm>
            <a:off x="1011238" y="514350"/>
            <a:ext cx="2989262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Neural Network</a:t>
            </a:r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39941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39942" name="TextBox 6"/>
          <p:cNvSpPr>
            <a:spLocks noChangeArrowheads="1"/>
          </p:cNvSpPr>
          <p:nvPr/>
        </p:nvSpPr>
        <p:spPr bwMode="auto">
          <a:xfrm>
            <a:off x="685800" y="2038350"/>
            <a:ext cx="4267200" cy="23701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Sigmoid neuron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Stochastic gradient descent learning algorithm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Back propagation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Regularization</a:t>
            </a:r>
          </a:p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Cross-entropy cost function</a:t>
            </a:r>
          </a:p>
        </p:txBody>
      </p:sp>
      <p:sp>
        <p:nvSpPr>
          <p:cNvPr id="39943" name="TextBox 7"/>
          <p:cNvSpPr>
            <a:spLocks noChangeArrowheads="1"/>
          </p:cNvSpPr>
          <p:nvPr/>
        </p:nvSpPr>
        <p:spPr bwMode="auto">
          <a:xfrm>
            <a:off x="1066800" y="1504950"/>
            <a:ext cx="36576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3. Training the Neural Network</a:t>
            </a:r>
          </a:p>
        </p:txBody>
      </p:sp>
      <p:pic>
        <p:nvPicPr>
          <p:cNvPr id="399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158750"/>
            <a:ext cx="1892300" cy="15128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9945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6525" y="1985963"/>
            <a:ext cx="3648075" cy="27432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946" name="TextBox 9"/>
          <p:cNvSpPr>
            <a:spLocks noChangeArrowheads="1"/>
          </p:cNvSpPr>
          <p:nvPr/>
        </p:nvSpPr>
        <p:spPr bwMode="auto">
          <a:xfrm>
            <a:off x="7040563" y="1674813"/>
            <a:ext cx="1752600" cy="2619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sigmoid function</a:t>
            </a:r>
          </a:p>
        </p:txBody>
      </p:sp>
      <p:sp>
        <p:nvSpPr>
          <p:cNvPr id="39947" name="TextBox 10"/>
          <p:cNvSpPr>
            <a:spLocks noChangeArrowheads="1"/>
          </p:cNvSpPr>
          <p:nvPr/>
        </p:nvSpPr>
        <p:spPr bwMode="auto">
          <a:xfrm>
            <a:off x="5943600" y="4781550"/>
            <a:ext cx="2438400" cy="2619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error back-propagation algorithm </a:t>
            </a:r>
          </a:p>
        </p:txBody>
      </p:sp>
      <p:sp>
        <p:nvSpPr>
          <p:cNvPr id="39948" name="Rectangle 13"/>
          <p:cNvSpPr>
            <a:spLocks noChangeArrowheads="1"/>
          </p:cNvSpPr>
          <p:nvPr/>
        </p:nvSpPr>
        <p:spPr bwMode="auto">
          <a:xfrm>
            <a:off x="1143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9949" name="Rectangle 14"/>
          <p:cNvSpPr>
            <a:spLocks noChangeArrowheads="1"/>
          </p:cNvSpPr>
          <p:nvPr/>
        </p:nvSpPr>
        <p:spPr bwMode="auto">
          <a:xfrm>
            <a:off x="1905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9950" name="Rectangle 15"/>
          <p:cNvSpPr>
            <a:spLocks noChangeArrowheads="1"/>
          </p:cNvSpPr>
          <p:nvPr/>
        </p:nvSpPr>
        <p:spPr bwMode="auto">
          <a:xfrm>
            <a:off x="2667000" y="1200150"/>
            <a:ext cx="5334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39951" name="Rectangle 16"/>
          <p:cNvSpPr>
            <a:spLocks noChangeArrowheads="1"/>
          </p:cNvSpPr>
          <p:nvPr/>
        </p:nvSpPr>
        <p:spPr bwMode="auto">
          <a:xfrm>
            <a:off x="3429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1"/>
          <p:cNvSpPr>
            <a:spLocks noChangeArrowheads="1"/>
          </p:cNvSpPr>
          <p:nvPr/>
        </p:nvSpPr>
        <p:spPr bwMode="auto">
          <a:xfrm>
            <a:off x="1011238" y="514350"/>
            <a:ext cx="2989262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Neural Network</a:t>
            </a:r>
          </a:p>
        </p:txBody>
      </p:sp>
      <p:sp>
        <p:nvSpPr>
          <p:cNvPr id="40963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40965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40966" name="TextBox 7"/>
          <p:cNvSpPr>
            <a:spLocks noChangeArrowheads="1"/>
          </p:cNvSpPr>
          <p:nvPr/>
        </p:nvSpPr>
        <p:spPr bwMode="auto">
          <a:xfrm>
            <a:off x="1066800" y="1504950"/>
            <a:ext cx="36576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3. Training the Neural Network</a:t>
            </a:r>
          </a:p>
        </p:txBody>
      </p:sp>
      <p:sp>
        <p:nvSpPr>
          <p:cNvPr id="40967" name="Rectangle 8"/>
          <p:cNvSpPr>
            <a:spLocks noChangeArrowheads="1"/>
          </p:cNvSpPr>
          <p:nvPr/>
        </p:nvSpPr>
        <p:spPr bwMode="auto">
          <a:xfrm>
            <a:off x="1143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0968" name="Rectangle 9"/>
          <p:cNvSpPr>
            <a:spLocks noChangeArrowheads="1"/>
          </p:cNvSpPr>
          <p:nvPr/>
        </p:nvSpPr>
        <p:spPr bwMode="auto">
          <a:xfrm>
            <a:off x="1905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0969" name="Rectangle 10"/>
          <p:cNvSpPr>
            <a:spLocks noChangeArrowheads="1"/>
          </p:cNvSpPr>
          <p:nvPr/>
        </p:nvSpPr>
        <p:spPr bwMode="auto">
          <a:xfrm>
            <a:off x="2667000" y="1200150"/>
            <a:ext cx="5334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0970" name="Rectangle 11"/>
          <p:cNvSpPr>
            <a:spLocks noChangeArrowheads="1"/>
          </p:cNvSpPr>
          <p:nvPr/>
        </p:nvSpPr>
        <p:spPr bwMode="auto">
          <a:xfrm>
            <a:off x="3429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40971" name="Picture 5"/>
          <p:cNvPicPr>
            <a:picLocks noChangeAspect="1" noChangeArrowheads="1"/>
          </p:cNvPicPr>
          <p:nvPr/>
        </p:nvPicPr>
        <p:blipFill>
          <a:blip r:embed="rId2"/>
          <a:srcRect l="1666" t="443" r="2499" b="-444"/>
          <a:stretch>
            <a:fillRect/>
          </a:stretch>
        </p:blipFill>
        <p:spPr bwMode="auto">
          <a:xfrm>
            <a:off x="1001713" y="2038350"/>
            <a:ext cx="7086600" cy="26114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0972" name="TextBox 12"/>
          <p:cNvSpPr>
            <a:spLocks noChangeArrowheads="1"/>
          </p:cNvSpPr>
          <p:nvPr/>
        </p:nvSpPr>
        <p:spPr bwMode="auto">
          <a:xfrm>
            <a:off x="3429000" y="4672013"/>
            <a:ext cx="2438400" cy="2619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neural network training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943100"/>
            <a:ext cx="5715000" cy="31003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1987" name="TextBox 1"/>
          <p:cNvSpPr>
            <a:spLocks noChangeArrowheads="1"/>
          </p:cNvSpPr>
          <p:nvPr/>
        </p:nvSpPr>
        <p:spPr bwMode="auto">
          <a:xfrm>
            <a:off x="1011238" y="514350"/>
            <a:ext cx="2989262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Neural Network</a:t>
            </a:r>
          </a:p>
        </p:txBody>
      </p:sp>
      <p:sp>
        <p:nvSpPr>
          <p:cNvPr id="41988" name="Rectangle 2"/>
          <p:cNvSpPr>
            <a:spLocks noChangeArrowheads="1"/>
          </p:cNvSpPr>
          <p:nvPr/>
        </p:nvSpPr>
        <p:spPr bwMode="auto">
          <a:xfrm>
            <a:off x="990600" y="-22225"/>
            <a:ext cx="1717675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Description / Methodology</a:t>
            </a:r>
            <a:endParaRPr lang="en-US" sz="1400"/>
          </a:p>
        </p:txBody>
      </p:sp>
      <p:sp>
        <p:nvSpPr>
          <p:cNvPr id="41989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41990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41991" name="TextBox 6"/>
          <p:cNvSpPr>
            <a:spLocks noChangeArrowheads="1"/>
          </p:cNvSpPr>
          <p:nvPr/>
        </p:nvSpPr>
        <p:spPr bwMode="auto">
          <a:xfrm>
            <a:off x="685800" y="2038350"/>
            <a:ext cx="4267200" cy="9239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Neural Network’s output is assumed to be the index of the activated neuron in output layer. </a:t>
            </a:r>
          </a:p>
        </p:txBody>
      </p:sp>
      <p:sp>
        <p:nvSpPr>
          <p:cNvPr id="41992" name="TextBox 7"/>
          <p:cNvSpPr>
            <a:spLocks noChangeArrowheads="1"/>
          </p:cNvSpPr>
          <p:nvPr/>
        </p:nvSpPr>
        <p:spPr bwMode="auto">
          <a:xfrm>
            <a:off x="1066800" y="1504950"/>
            <a:ext cx="36576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4. Text Recognition</a:t>
            </a:r>
          </a:p>
        </p:txBody>
      </p:sp>
      <p:sp>
        <p:nvSpPr>
          <p:cNvPr id="41993" name="Rectangle 5"/>
          <p:cNvSpPr>
            <a:spLocks noChangeArrowheads="1"/>
          </p:cNvSpPr>
          <p:nvPr/>
        </p:nvSpPr>
        <p:spPr bwMode="auto">
          <a:xfrm>
            <a:off x="1143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1994" name="Rectangle 8"/>
          <p:cNvSpPr>
            <a:spLocks noChangeArrowheads="1"/>
          </p:cNvSpPr>
          <p:nvPr/>
        </p:nvSpPr>
        <p:spPr bwMode="auto">
          <a:xfrm>
            <a:off x="1905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1995" name="Rectangle 9"/>
          <p:cNvSpPr>
            <a:spLocks noChangeArrowheads="1"/>
          </p:cNvSpPr>
          <p:nvPr/>
        </p:nvSpPr>
        <p:spPr bwMode="auto">
          <a:xfrm>
            <a:off x="2667000" y="1200150"/>
            <a:ext cx="533400" cy="46038"/>
          </a:xfrm>
          <a:prstGeom prst="rect">
            <a:avLst/>
          </a:prstGeom>
          <a:solidFill>
            <a:srgbClr val="FFFFFF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1996" name="Rectangle 10"/>
          <p:cNvSpPr>
            <a:spLocks noChangeArrowheads="1"/>
          </p:cNvSpPr>
          <p:nvPr/>
        </p:nvSpPr>
        <p:spPr bwMode="auto">
          <a:xfrm>
            <a:off x="3429000" y="1200150"/>
            <a:ext cx="533400" cy="46038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/>
          <a:srcRect t="40547" b="19243"/>
          <a:stretch>
            <a:fillRect/>
          </a:stretch>
        </p:blipFill>
        <p:spPr bwMode="auto">
          <a:xfrm>
            <a:off x="-17463" y="-19050"/>
            <a:ext cx="9161463" cy="24384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011" name="Rectangle 127"/>
          <p:cNvSpPr>
            <a:spLocks noChangeAspect="1" noChangeArrowheads="1"/>
          </p:cNvSpPr>
          <p:nvPr/>
        </p:nvSpPr>
        <p:spPr bwMode="auto">
          <a:xfrm>
            <a:off x="-79375" y="-171450"/>
            <a:ext cx="9229725" cy="2592388"/>
          </a:xfrm>
          <a:prstGeom prst="rect">
            <a:avLst/>
          </a:prstGeom>
          <a:solidFill>
            <a:srgbClr val="203864">
              <a:alpha val="81960"/>
            </a:srgbClr>
          </a:solidFill>
          <a:ln w="6350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 defTabSz="684213"/>
            <a:endParaRPr lang="en-US" sz="600"/>
          </a:p>
        </p:txBody>
      </p:sp>
      <p:grpSp>
        <p:nvGrpSpPr>
          <p:cNvPr id="43012" name="Group 128"/>
          <p:cNvGrpSpPr>
            <a:grpSpLocks/>
          </p:cNvGrpSpPr>
          <p:nvPr/>
        </p:nvGrpSpPr>
        <p:grpSpPr bwMode="auto">
          <a:xfrm>
            <a:off x="1395413" y="2979738"/>
            <a:ext cx="904875" cy="904875"/>
            <a:chOff x="10914389" y="3398630"/>
            <a:chExt cx="2545697" cy="2546360"/>
          </a:xfrm>
        </p:grpSpPr>
        <p:sp>
          <p:nvSpPr>
            <p:cNvPr id="43013" name="Freeform 9"/>
            <p:cNvSpPr>
              <a:spLocks noEditPoints="1"/>
            </p:cNvSpPr>
            <p:nvPr/>
          </p:nvSpPr>
          <p:spPr bwMode="auto">
            <a:xfrm>
              <a:off x="10914389" y="3398630"/>
              <a:ext cx="2545697" cy="2546360"/>
            </a:xfrm>
            <a:custGeom>
              <a:avLst/>
              <a:gdLst/>
              <a:ahLst/>
              <a:cxnLst>
                <a:cxn ang="0">
                  <a:pos x="512" y="0"/>
                </a:cxn>
                <a:cxn ang="0">
                  <a:pos x="0" y="512"/>
                </a:cxn>
                <a:cxn ang="0">
                  <a:pos x="512" y="1024"/>
                </a:cxn>
                <a:cxn ang="0">
                  <a:pos x="1024" y="512"/>
                </a:cxn>
                <a:cxn ang="0">
                  <a:pos x="512" y="0"/>
                </a:cxn>
                <a:cxn ang="0">
                  <a:pos x="512" y="951"/>
                </a:cxn>
                <a:cxn ang="0">
                  <a:pos x="73" y="512"/>
                </a:cxn>
                <a:cxn ang="0">
                  <a:pos x="512" y="73"/>
                </a:cxn>
                <a:cxn ang="0">
                  <a:pos x="951" y="512"/>
                </a:cxn>
                <a:cxn ang="0">
                  <a:pos x="512" y="951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lIns="68566" tIns="34283" rIns="68566" bIns="34283"/>
            <a:lstStyle/>
            <a:p>
              <a:pPr defTabSz="684213"/>
              <a:endParaRPr lang="id-ID" sz="600"/>
            </a:p>
          </p:txBody>
        </p:sp>
        <p:grpSp>
          <p:nvGrpSpPr>
            <p:cNvPr id="43014" name="Group 130"/>
            <p:cNvGrpSpPr>
              <a:grpSpLocks/>
            </p:cNvGrpSpPr>
            <p:nvPr/>
          </p:nvGrpSpPr>
          <p:grpSpPr bwMode="auto">
            <a:xfrm>
              <a:off x="11795226" y="4278110"/>
              <a:ext cx="787195" cy="787400"/>
              <a:chOff x="6350" y="4763"/>
              <a:chExt cx="2898775" cy="2898776"/>
            </a:xfrm>
          </p:grpSpPr>
          <p:sp>
            <p:nvSpPr>
              <p:cNvPr id="43015" name="Freeform 131"/>
              <p:cNvSpPr>
                <a:spLocks/>
              </p:cNvSpPr>
              <p:nvPr/>
            </p:nvSpPr>
            <p:spPr bwMode="auto">
              <a:xfrm>
                <a:off x="6350" y="4763"/>
                <a:ext cx="727075" cy="723900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2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43016" name="Freeform 132"/>
              <p:cNvSpPr>
                <a:spLocks/>
              </p:cNvSpPr>
              <p:nvPr/>
            </p:nvSpPr>
            <p:spPr bwMode="auto">
              <a:xfrm>
                <a:off x="6350" y="1093788"/>
                <a:ext cx="727075" cy="722313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1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43017" name="Freeform 162"/>
              <p:cNvSpPr>
                <a:spLocks/>
              </p:cNvSpPr>
              <p:nvPr/>
            </p:nvSpPr>
            <p:spPr bwMode="auto">
              <a:xfrm>
                <a:off x="6350" y="2178051"/>
                <a:ext cx="727075" cy="725488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168" y="193"/>
                  </a:cxn>
                  <a:cxn ang="0">
                    <a:pos x="193" y="169"/>
                  </a:cxn>
                  <a:cxn ang="0">
                    <a:pos x="193" y="25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3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168" y="193"/>
                      <a:pt x="168" y="193"/>
                      <a:pt x="168" y="193"/>
                    </a:cubicBezTo>
                    <a:cubicBezTo>
                      <a:pt x="182" y="193"/>
                      <a:pt x="193" y="182"/>
                      <a:pt x="193" y="169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43018" name="Freeform 8"/>
              <p:cNvSpPr>
                <a:spLocks/>
              </p:cNvSpPr>
              <p:nvPr/>
            </p:nvSpPr>
            <p:spPr bwMode="auto">
              <a:xfrm>
                <a:off x="1095375" y="4763"/>
                <a:ext cx="1809750" cy="723900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2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43019" name="Freeform 9"/>
              <p:cNvSpPr>
                <a:spLocks/>
              </p:cNvSpPr>
              <p:nvPr/>
            </p:nvSpPr>
            <p:spPr bwMode="auto">
              <a:xfrm>
                <a:off x="1095375" y="1093788"/>
                <a:ext cx="1809750" cy="722313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1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43020" name="Freeform 10"/>
              <p:cNvSpPr>
                <a:spLocks/>
              </p:cNvSpPr>
              <p:nvPr/>
            </p:nvSpPr>
            <p:spPr bwMode="auto">
              <a:xfrm>
                <a:off x="1095375" y="2178051"/>
                <a:ext cx="1809750" cy="725488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457" y="193"/>
                  </a:cxn>
                  <a:cxn ang="0">
                    <a:pos x="481" y="169"/>
                  </a:cxn>
                  <a:cxn ang="0">
                    <a:pos x="481" y="25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3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457" y="193"/>
                      <a:pt x="457" y="193"/>
                      <a:pt x="457" y="193"/>
                    </a:cubicBezTo>
                    <a:cubicBezTo>
                      <a:pt x="470" y="193"/>
                      <a:pt x="481" y="182"/>
                      <a:pt x="481" y="169"/>
                    </a:cubicBezTo>
                    <a:cubicBezTo>
                      <a:pt x="481" y="25"/>
                      <a:pt x="481" y="25"/>
                      <a:pt x="481" y="25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</p:grpSp>
      </p:grpSp>
      <p:grpSp>
        <p:nvGrpSpPr>
          <p:cNvPr id="43021" name="Group 1"/>
          <p:cNvGrpSpPr>
            <a:grpSpLocks/>
          </p:cNvGrpSpPr>
          <p:nvPr/>
        </p:nvGrpSpPr>
        <p:grpSpPr bwMode="auto">
          <a:xfrm>
            <a:off x="3048000" y="2868613"/>
            <a:ext cx="4129088" cy="452437"/>
            <a:chOff x="6763349" y="5499169"/>
            <a:chExt cx="11011892" cy="1206446"/>
          </a:xfrm>
        </p:grpSpPr>
        <p:sp>
          <p:nvSpPr>
            <p:cNvPr id="43022" name="TextBox 100"/>
            <p:cNvSpPr>
              <a:spLocks noChangeArrowheads="1"/>
            </p:cNvSpPr>
            <p:nvPr/>
          </p:nvSpPr>
          <p:spPr bwMode="auto">
            <a:xfrm>
              <a:off x="7719189" y="5499169"/>
              <a:ext cx="10056052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400" b="1">
                  <a:ea typeface="Lato Light"/>
                  <a:cs typeface="Lato Light"/>
                </a:rPr>
                <a:t>  Problems faced</a:t>
              </a:r>
            </a:p>
          </p:txBody>
        </p:sp>
        <p:sp>
          <p:nvSpPr>
            <p:cNvPr id="43023" name="Round Same Side Corner Rectangle 112"/>
            <p:cNvSpPr>
              <a:spLocks/>
            </p:cNvSpPr>
            <p:nvPr/>
          </p:nvSpPr>
          <p:spPr bwMode="auto">
            <a:xfrm rot="10800000" flipH="1">
              <a:off x="7736447" y="5598472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43024" name="Round Same Side Corner Rectangle 119"/>
            <p:cNvSpPr>
              <a:spLocks/>
            </p:cNvSpPr>
            <p:nvPr/>
          </p:nvSpPr>
          <p:spPr bwMode="auto">
            <a:xfrm rot="10800000" flipH="1">
              <a:off x="7736447" y="5607944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5B9BD5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43025" name="Freeform 222"/>
            <p:cNvSpPr>
              <a:spLocks noEditPoints="1"/>
            </p:cNvSpPr>
            <p:nvPr/>
          </p:nvSpPr>
          <p:spPr bwMode="auto">
            <a:xfrm>
              <a:off x="6763349" y="5765073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  <p:grpSp>
        <p:nvGrpSpPr>
          <p:cNvPr id="43030" name="Group 28"/>
          <p:cNvGrpSpPr>
            <a:grpSpLocks/>
          </p:cNvGrpSpPr>
          <p:nvPr/>
        </p:nvGrpSpPr>
        <p:grpSpPr bwMode="auto">
          <a:xfrm>
            <a:off x="1617663" y="666750"/>
            <a:ext cx="5891212" cy="1511300"/>
            <a:chOff x="5900596" y="308144"/>
            <a:chExt cx="12359700" cy="4031854"/>
          </a:xfrm>
        </p:grpSpPr>
        <p:sp>
          <p:nvSpPr>
            <p:cNvPr id="43031" name="TextBox 29"/>
            <p:cNvSpPr>
              <a:spLocks noChangeArrowheads="1"/>
            </p:cNvSpPr>
            <p:nvPr/>
          </p:nvSpPr>
          <p:spPr bwMode="auto">
            <a:xfrm>
              <a:off x="5900596" y="308144"/>
              <a:ext cx="12359700" cy="4031854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34283" tIns="17142" rIns="34283" bIns="17142"/>
            <a:lstStyle/>
            <a:p>
              <a:pPr algn="ctr"/>
              <a:r>
                <a:rPr lang="en-US" sz="4800" b="1">
                  <a:latin typeface="Lato Regular"/>
                  <a:ea typeface="Lato Regular"/>
                  <a:cs typeface="Lato Regular"/>
                </a:rPr>
                <a:t>IMPLEMENTATION</a:t>
              </a:r>
              <a:endParaRPr lang="id-ID" sz="4800" b="1">
                <a:latin typeface="Lato Regular"/>
                <a:ea typeface="Lato Regular"/>
                <a:cs typeface="Lato Regular"/>
              </a:endParaRPr>
            </a:p>
          </p:txBody>
        </p:sp>
        <p:sp>
          <p:nvSpPr>
            <p:cNvPr id="43032" name="Rectangle 30"/>
            <p:cNvSpPr>
              <a:spLocks noChangeArrowheads="1"/>
            </p:cNvSpPr>
            <p:nvPr/>
          </p:nvSpPr>
          <p:spPr bwMode="auto">
            <a:xfrm>
              <a:off x="8829922" y="2470807"/>
              <a:ext cx="5985683" cy="121917"/>
            </a:xfrm>
            <a:prstGeom prst="rect">
              <a:avLst/>
            </a:prstGeom>
            <a:solidFill>
              <a:srgbClr val="808080"/>
            </a:solidFill>
            <a:ln w="6350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52" tIns="17127" rIns="34252" bIns="17127" anchor="ctr"/>
            <a:lstStyle/>
            <a:p>
              <a:pPr algn="ctr"/>
              <a:endParaRPr lang="en-US" sz="600">
                <a:solidFill>
                  <a:schemeClr val="accent2"/>
                </a:solidFill>
                <a:latin typeface="Open Sans Light"/>
              </a:endParaRPr>
            </a:p>
          </p:txBody>
        </p:sp>
      </p:grpSp>
      <p:grpSp>
        <p:nvGrpSpPr>
          <p:cNvPr id="43033" name="Group 31"/>
          <p:cNvGrpSpPr>
            <a:grpSpLocks/>
          </p:cNvGrpSpPr>
          <p:nvPr/>
        </p:nvGrpSpPr>
        <p:grpSpPr bwMode="auto">
          <a:xfrm>
            <a:off x="3048000" y="3871913"/>
            <a:ext cx="4876800" cy="452437"/>
            <a:chOff x="6746875" y="6964492"/>
            <a:chExt cx="13004799" cy="1206446"/>
          </a:xfrm>
        </p:grpSpPr>
        <p:sp>
          <p:nvSpPr>
            <p:cNvPr id="43034" name="TextBox 32"/>
            <p:cNvSpPr>
              <a:spLocks noChangeArrowheads="1"/>
            </p:cNvSpPr>
            <p:nvPr/>
          </p:nvSpPr>
          <p:spPr bwMode="auto">
            <a:xfrm>
              <a:off x="7719190" y="6964492"/>
              <a:ext cx="12032484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400" b="1">
                  <a:ea typeface="Lato Light"/>
                  <a:cs typeface="Lato Light"/>
                </a:rPr>
                <a:t>  Graphical User Interface</a:t>
              </a:r>
            </a:p>
          </p:txBody>
        </p:sp>
        <p:sp>
          <p:nvSpPr>
            <p:cNvPr id="43035" name="Round Same Side Corner Rectangle 33"/>
            <p:cNvSpPr>
              <a:spLocks/>
            </p:cNvSpPr>
            <p:nvPr/>
          </p:nvSpPr>
          <p:spPr bwMode="auto">
            <a:xfrm rot="10800000" flipH="1">
              <a:off x="7736447" y="7055485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548235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43036" name="Freeform 222"/>
            <p:cNvSpPr>
              <a:spLocks noEditPoints="1"/>
            </p:cNvSpPr>
            <p:nvPr/>
          </p:nvSpPr>
          <p:spPr bwMode="auto">
            <a:xfrm>
              <a:off x="6746875" y="7189165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70AD47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3879680" presetClass="entr" presetSubtype="15393928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3879680" presetClass="entr" presetSubtype="15393940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3879680" presetClass="entr" presetSubtype="15431342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1"/>
          <p:cNvSpPr>
            <a:spLocks noChangeArrowheads="1"/>
          </p:cNvSpPr>
          <p:nvPr/>
        </p:nvSpPr>
        <p:spPr bwMode="auto">
          <a:xfrm>
            <a:off x="1011238" y="514350"/>
            <a:ext cx="2919412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Problems faced</a:t>
            </a:r>
          </a:p>
        </p:txBody>
      </p:sp>
      <p:sp>
        <p:nvSpPr>
          <p:cNvPr id="44035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44036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44037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44038" name="TextBox 6"/>
          <p:cNvSpPr>
            <a:spLocks noChangeArrowheads="1"/>
          </p:cNvSpPr>
          <p:nvPr/>
        </p:nvSpPr>
        <p:spPr bwMode="auto">
          <a:xfrm>
            <a:off x="1143000" y="2190750"/>
            <a:ext cx="5181600" cy="23082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Since “i” and “j” contain separate superscript dot, the segmentation algorithm would recognize the dot as separate segment.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endParaRPr lang="en-US"/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Solution – compare separation height with a threshold to check if the dot is a superscript dot or a fullstop. Make sure by comparing x- coordinate as well. </a:t>
            </a:r>
          </a:p>
        </p:txBody>
      </p:sp>
      <p:sp>
        <p:nvSpPr>
          <p:cNvPr id="44039" name="TextBox 7"/>
          <p:cNvSpPr>
            <a:spLocks noChangeArrowheads="1"/>
          </p:cNvSpPr>
          <p:nvPr/>
        </p:nvSpPr>
        <p:spPr bwMode="auto">
          <a:xfrm>
            <a:off x="1066800" y="1504950"/>
            <a:ext cx="36576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“i” and “j” segmentation problem</a:t>
            </a:r>
          </a:p>
        </p:txBody>
      </p:sp>
      <p:pic>
        <p:nvPicPr>
          <p:cNvPr id="4404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2800350"/>
            <a:ext cx="1314450" cy="14351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4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787400"/>
            <a:ext cx="1314450" cy="14351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4042" name="TextBox 9"/>
          <p:cNvSpPr>
            <a:spLocks noChangeArrowheads="1"/>
          </p:cNvSpPr>
          <p:nvPr/>
        </p:nvSpPr>
        <p:spPr bwMode="auto">
          <a:xfrm>
            <a:off x="6743700" y="4271963"/>
            <a:ext cx="2438400" cy="2619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result after solution</a:t>
            </a:r>
          </a:p>
        </p:txBody>
      </p:sp>
      <p:sp>
        <p:nvSpPr>
          <p:cNvPr id="44043" name="TextBox 10"/>
          <p:cNvSpPr>
            <a:spLocks noChangeArrowheads="1"/>
          </p:cNvSpPr>
          <p:nvPr/>
        </p:nvSpPr>
        <p:spPr bwMode="auto">
          <a:xfrm>
            <a:off x="6629400" y="2241550"/>
            <a:ext cx="2438400" cy="2619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Two separate contours in “i”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1"/>
          <p:cNvSpPr>
            <a:spLocks noChangeArrowheads="1"/>
          </p:cNvSpPr>
          <p:nvPr/>
        </p:nvSpPr>
        <p:spPr bwMode="auto">
          <a:xfrm>
            <a:off x="1011238" y="514350"/>
            <a:ext cx="2444750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What is OCR?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990600" y="-22225"/>
            <a:ext cx="871538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Introduction</a:t>
            </a:r>
            <a:endParaRPr lang="en-US" sz="1400"/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17413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17414" name="TextBox 6"/>
          <p:cNvSpPr>
            <a:spLocks noChangeArrowheads="1"/>
          </p:cNvSpPr>
          <p:nvPr/>
        </p:nvSpPr>
        <p:spPr bwMode="auto">
          <a:xfrm>
            <a:off x="1143000" y="2038350"/>
            <a:ext cx="4953000" cy="14779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171450" indent="-1714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Process of extracting text from images.</a:t>
            </a:r>
          </a:p>
          <a:p>
            <a:pPr marL="171450" indent="-1714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Common method of digitizing printed texts.</a:t>
            </a:r>
          </a:p>
          <a:p>
            <a:pPr marL="171450" indent="-1714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OCR is a field of research in pattern recognition, artificial intelligence and computer vision.</a:t>
            </a:r>
          </a:p>
        </p:txBody>
      </p:sp>
      <p:sp>
        <p:nvSpPr>
          <p:cNvPr id="17415" name="TextBox 7"/>
          <p:cNvSpPr>
            <a:spLocks noChangeArrowheads="1"/>
          </p:cNvSpPr>
          <p:nvPr/>
        </p:nvSpPr>
        <p:spPr bwMode="auto">
          <a:xfrm>
            <a:off x="1371600" y="1504950"/>
            <a:ext cx="32766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Optical Character Recognition</a:t>
            </a:r>
          </a:p>
        </p:txBody>
      </p:sp>
      <p:pic>
        <p:nvPicPr>
          <p:cNvPr id="17416" name="Picture 10" descr="img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1352550"/>
            <a:ext cx="2895600" cy="23844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>
            <a:spLocks noChangeArrowheads="1"/>
          </p:cNvSpPr>
          <p:nvPr/>
        </p:nvSpPr>
        <p:spPr bwMode="auto">
          <a:xfrm>
            <a:off x="1011238" y="514350"/>
            <a:ext cx="2919412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Problems faced</a:t>
            </a:r>
          </a:p>
        </p:txBody>
      </p:sp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45061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45062" name="TextBox 6"/>
          <p:cNvSpPr>
            <a:spLocks noChangeArrowheads="1"/>
          </p:cNvSpPr>
          <p:nvPr/>
        </p:nvSpPr>
        <p:spPr bwMode="auto">
          <a:xfrm>
            <a:off x="1143000" y="2190750"/>
            <a:ext cx="4191000" cy="25860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Segmented image would contain a big symbol – unusable for recognition.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endParaRPr lang="en-US"/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Solution – compare height with a threshold to determine the image is a fullstop or a comma. Increase the height of the bounded rectangle by increasing padding. </a:t>
            </a:r>
          </a:p>
        </p:txBody>
      </p:sp>
      <p:sp>
        <p:nvSpPr>
          <p:cNvPr id="45063" name="TextBox 7"/>
          <p:cNvSpPr>
            <a:spLocks noChangeArrowheads="1"/>
          </p:cNvSpPr>
          <p:nvPr/>
        </p:nvSpPr>
        <p:spPr bwMode="auto">
          <a:xfrm>
            <a:off x="1066800" y="1504950"/>
            <a:ext cx="36576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“.” and “,” segmentation problem</a:t>
            </a:r>
          </a:p>
        </p:txBody>
      </p:sp>
      <p:pic>
        <p:nvPicPr>
          <p:cNvPr id="4506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0" y="3105150"/>
            <a:ext cx="1244600" cy="13589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065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9250" y="1030288"/>
            <a:ext cx="1244600" cy="13589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066" name="TextBox 9"/>
          <p:cNvSpPr>
            <a:spLocks noChangeArrowheads="1"/>
          </p:cNvSpPr>
          <p:nvPr/>
        </p:nvSpPr>
        <p:spPr bwMode="auto">
          <a:xfrm>
            <a:off x="6594475" y="4514850"/>
            <a:ext cx="2438400" cy="2619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result after solution</a:t>
            </a:r>
          </a:p>
        </p:txBody>
      </p:sp>
      <p:sp>
        <p:nvSpPr>
          <p:cNvPr id="45067" name="TextBox 10"/>
          <p:cNvSpPr>
            <a:spLocks noChangeArrowheads="1"/>
          </p:cNvSpPr>
          <p:nvPr/>
        </p:nvSpPr>
        <p:spPr bwMode="auto">
          <a:xfrm>
            <a:off x="6553200" y="2389188"/>
            <a:ext cx="2438400" cy="2619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large comma problem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1"/>
          <p:cNvSpPr>
            <a:spLocks noChangeArrowheads="1"/>
          </p:cNvSpPr>
          <p:nvPr/>
        </p:nvSpPr>
        <p:spPr bwMode="auto">
          <a:xfrm>
            <a:off x="1011238" y="514350"/>
            <a:ext cx="257968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Optimization</a:t>
            </a:r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46085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46086" name="TextBox 6"/>
          <p:cNvSpPr>
            <a:spLocks noChangeArrowheads="1"/>
          </p:cNvSpPr>
          <p:nvPr/>
        </p:nvSpPr>
        <p:spPr bwMode="auto">
          <a:xfrm>
            <a:off x="1143000" y="2190750"/>
            <a:ext cx="4191000" cy="17541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Similar looking uppercase and lowercase characters are misinterpreted as each other.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endParaRPr lang="en-US"/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Solution – Use only the lowercase letters in such cases.</a:t>
            </a:r>
          </a:p>
        </p:txBody>
      </p:sp>
      <p:sp>
        <p:nvSpPr>
          <p:cNvPr id="46087" name="TextBox 7"/>
          <p:cNvSpPr>
            <a:spLocks noChangeArrowheads="1"/>
          </p:cNvSpPr>
          <p:nvPr/>
        </p:nvSpPr>
        <p:spPr bwMode="auto">
          <a:xfrm>
            <a:off x="1066800" y="1504950"/>
            <a:ext cx="4267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Uppercase and lowercase confusion</a:t>
            </a:r>
          </a:p>
        </p:txBody>
      </p:sp>
      <p:graphicFrame>
        <p:nvGraphicFramePr>
          <p:cNvPr id="46088" name="Table 5"/>
          <p:cNvGraphicFramePr>
            <a:graphicFrameLocks noGrp="1"/>
          </p:cNvGraphicFramePr>
          <p:nvPr/>
        </p:nvGraphicFramePr>
        <p:xfrm>
          <a:off x="5638800" y="968375"/>
          <a:ext cx="2971800" cy="2971800"/>
        </p:xfrm>
        <a:graphic>
          <a:graphicData uri="http://schemas.openxmlformats.org/drawingml/2006/table">
            <a:tbl>
              <a:tblPr/>
              <a:tblGrid>
                <a:gridCol w="1485900"/>
                <a:gridCol w="14859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Uppercase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Lowercase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O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o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W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w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Z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z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105" name="TextBox 8"/>
          <p:cNvSpPr>
            <a:spLocks noChangeArrowheads="1"/>
          </p:cNvSpPr>
          <p:nvPr/>
        </p:nvSpPr>
        <p:spPr bwMode="auto">
          <a:xfrm>
            <a:off x="6553200" y="3944938"/>
            <a:ext cx="2438400" cy="2619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confusion class</a:t>
            </a:r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1"/>
          <p:cNvSpPr>
            <a:spLocks noChangeArrowheads="1"/>
          </p:cNvSpPr>
          <p:nvPr/>
        </p:nvSpPr>
        <p:spPr bwMode="auto">
          <a:xfrm>
            <a:off x="1011238" y="514350"/>
            <a:ext cx="257968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Optimization</a:t>
            </a:r>
          </a:p>
        </p:txBody>
      </p:sp>
      <p:sp>
        <p:nvSpPr>
          <p:cNvPr id="47107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47109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47110" name="TextBox 6"/>
          <p:cNvSpPr>
            <a:spLocks noChangeArrowheads="1"/>
          </p:cNvSpPr>
          <p:nvPr/>
        </p:nvSpPr>
        <p:spPr bwMode="auto">
          <a:xfrm>
            <a:off x="1143000" y="2114550"/>
            <a:ext cx="5638800" cy="29241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Each recognized word is sent to correction function (without special characters).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The function returns:</a:t>
            </a:r>
          </a:p>
          <a:p>
            <a:pPr marL="742950" lvl="1" indent="-285750"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The original word, if it is present in the dictionary;</a:t>
            </a:r>
          </a:p>
          <a:p>
            <a:pPr marL="742950" lvl="1" indent="-285750"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The list of known words at one edit distance away, if there are any; </a:t>
            </a:r>
          </a:p>
          <a:p>
            <a:pPr marL="742950" lvl="1" indent="-285750"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The list of known words at two edit distance away, if there are any; </a:t>
            </a:r>
          </a:p>
          <a:p>
            <a:pPr marL="742950" lvl="1" indent="-285750">
              <a:buClr>
                <a:srgbClr val="548235"/>
              </a:buClr>
              <a:buFont typeface="Arial" charset="0"/>
              <a:buChar char="•"/>
            </a:pPr>
            <a:r>
              <a:rPr lang="en-US" sz="1600"/>
              <a:t>The original word, even though it is not in the dictionary.</a:t>
            </a:r>
          </a:p>
          <a:p>
            <a:pPr marL="742950" lvl="1" indent="-285750">
              <a:buClr>
                <a:srgbClr val="548235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47111" name="TextBox 7"/>
          <p:cNvSpPr>
            <a:spLocks noChangeArrowheads="1"/>
          </p:cNvSpPr>
          <p:nvPr/>
        </p:nvSpPr>
        <p:spPr bwMode="auto">
          <a:xfrm>
            <a:off x="1066800" y="1504950"/>
            <a:ext cx="18288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Dictionary Use</a:t>
            </a:r>
          </a:p>
        </p:txBody>
      </p:sp>
      <p:pic>
        <p:nvPicPr>
          <p:cNvPr id="4711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1349375"/>
            <a:ext cx="2452688" cy="15287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1"/>
          <p:cNvSpPr>
            <a:spLocks noChangeArrowheads="1"/>
          </p:cNvSpPr>
          <p:nvPr/>
        </p:nvSpPr>
        <p:spPr bwMode="auto">
          <a:xfrm>
            <a:off x="1011238" y="514350"/>
            <a:ext cx="257968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Optimization</a:t>
            </a:r>
          </a:p>
        </p:txBody>
      </p:sp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48133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48134" name="TextBox 6"/>
          <p:cNvSpPr>
            <a:spLocks noChangeArrowheads="1"/>
          </p:cNvSpPr>
          <p:nvPr/>
        </p:nvSpPr>
        <p:spPr bwMode="auto">
          <a:xfrm>
            <a:off x="1143000" y="2114550"/>
            <a:ext cx="5638800" cy="64611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Estimate probability of each word.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Choose the candidate with highest probability.</a:t>
            </a:r>
          </a:p>
        </p:txBody>
      </p:sp>
      <p:sp>
        <p:nvSpPr>
          <p:cNvPr id="48135" name="TextBox 7"/>
          <p:cNvSpPr>
            <a:spLocks noChangeArrowheads="1"/>
          </p:cNvSpPr>
          <p:nvPr/>
        </p:nvSpPr>
        <p:spPr bwMode="auto">
          <a:xfrm>
            <a:off x="1066800" y="1504950"/>
            <a:ext cx="18288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Dictionary Use</a:t>
            </a:r>
          </a:p>
        </p:txBody>
      </p:sp>
      <p:sp>
        <p:nvSpPr>
          <p:cNvPr id="48136" name="TextBox 8"/>
          <p:cNvSpPr>
            <a:spLocks noChangeArrowheads="1"/>
          </p:cNvSpPr>
          <p:nvPr/>
        </p:nvSpPr>
        <p:spPr bwMode="auto">
          <a:xfrm>
            <a:off x="7467600" y="4248150"/>
            <a:ext cx="2438400" cy="2619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confusion class</a:t>
            </a:r>
          </a:p>
        </p:txBody>
      </p:sp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1349375"/>
            <a:ext cx="2452688" cy="15287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>
            <a:spLocks noChangeArrowheads="1"/>
          </p:cNvSpPr>
          <p:nvPr/>
        </p:nvSpPr>
        <p:spPr bwMode="auto">
          <a:xfrm>
            <a:off x="1011238" y="514350"/>
            <a:ext cx="257968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Optimization</a:t>
            </a:r>
          </a:p>
        </p:txBody>
      </p:sp>
      <p:sp>
        <p:nvSpPr>
          <p:cNvPr id="49155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49156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49157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49158" name="TextBox 6"/>
          <p:cNvSpPr>
            <a:spLocks noChangeArrowheads="1"/>
          </p:cNvSpPr>
          <p:nvPr/>
        </p:nvSpPr>
        <p:spPr bwMode="auto">
          <a:xfrm>
            <a:off x="1143000" y="2114550"/>
            <a:ext cx="4191000" cy="17541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For conflicts between similar looking characters.</a:t>
            </a:r>
          </a:p>
          <a:p>
            <a:pPr marL="285750" indent="-285750">
              <a:buClr>
                <a:srgbClr val="548235"/>
              </a:buClr>
            </a:pPr>
            <a:endParaRPr lang="en-US"/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The second processing stage becomes active for the decision on the difficult cases .</a:t>
            </a:r>
          </a:p>
        </p:txBody>
      </p:sp>
      <p:sp>
        <p:nvSpPr>
          <p:cNvPr id="49159" name="TextBox 7"/>
          <p:cNvSpPr>
            <a:spLocks noChangeArrowheads="1"/>
          </p:cNvSpPr>
          <p:nvPr/>
        </p:nvSpPr>
        <p:spPr bwMode="auto">
          <a:xfrm>
            <a:off x="1066800" y="1504950"/>
            <a:ext cx="2743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Two Stage Classification</a:t>
            </a:r>
          </a:p>
        </p:txBody>
      </p:sp>
      <p:sp>
        <p:nvSpPr>
          <p:cNvPr id="49160" name="TextBox 8"/>
          <p:cNvSpPr>
            <a:spLocks noChangeArrowheads="1"/>
          </p:cNvSpPr>
          <p:nvPr/>
        </p:nvSpPr>
        <p:spPr bwMode="auto">
          <a:xfrm>
            <a:off x="5942013" y="4667250"/>
            <a:ext cx="2971800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400" b="1">
                <a:latin typeface="Abel" pitchFamily="2" charset="0"/>
                <a:ea typeface="Open Sans"/>
                <a:cs typeface="Open Sans"/>
              </a:rPr>
              <a:t>Fig: Two stage classification flowchart</a:t>
            </a:r>
          </a:p>
        </p:txBody>
      </p:sp>
      <p:grpSp>
        <p:nvGrpSpPr>
          <p:cNvPr id="49161" name="Group 21"/>
          <p:cNvGrpSpPr>
            <a:grpSpLocks/>
          </p:cNvGrpSpPr>
          <p:nvPr/>
        </p:nvGrpSpPr>
        <p:grpSpPr bwMode="auto">
          <a:xfrm>
            <a:off x="4964113" y="133350"/>
            <a:ext cx="4191000" cy="4422775"/>
            <a:chOff x="4964628" y="133350"/>
            <a:chExt cx="4191000" cy="4422575"/>
          </a:xfrm>
        </p:grpSpPr>
        <p:sp>
          <p:nvSpPr>
            <p:cNvPr id="49162" name="Can 9"/>
            <p:cNvSpPr>
              <a:spLocks noChangeArrowheads="1"/>
            </p:cNvSpPr>
            <p:nvPr/>
          </p:nvSpPr>
          <p:spPr bwMode="auto">
            <a:xfrm>
              <a:off x="5269428" y="3717725"/>
              <a:ext cx="1905000" cy="838200"/>
            </a:xfrm>
            <a:prstGeom prst="can">
              <a:avLst>
                <a:gd name="adj" fmla="val 25000"/>
              </a:avLst>
            </a:prstGeom>
            <a:solidFill>
              <a:srgbClr val="ED7D31"/>
            </a:solidFill>
            <a:ln w="12700" cap="flat" algn="ctr">
              <a:solidFill>
                <a:srgbClr val="AE5A2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r>
                <a:rPr lang="en-US"/>
                <a:t>Classification Engine 2</a:t>
              </a:r>
            </a:p>
          </p:txBody>
        </p:sp>
        <p:grpSp>
          <p:nvGrpSpPr>
            <p:cNvPr id="49163" name="Group 20"/>
            <p:cNvGrpSpPr>
              <a:grpSpLocks/>
            </p:cNvGrpSpPr>
            <p:nvPr/>
          </p:nvGrpSpPr>
          <p:grpSpPr bwMode="auto">
            <a:xfrm>
              <a:off x="4964628" y="133350"/>
              <a:ext cx="4191000" cy="4117775"/>
              <a:chOff x="4964628" y="133350"/>
              <a:chExt cx="4191000" cy="4117775"/>
            </a:xfrm>
          </p:grpSpPr>
          <p:sp>
            <p:nvSpPr>
              <p:cNvPr id="49164" name="Can 5"/>
              <p:cNvSpPr>
                <a:spLocks noChangeArrowheads="1"/>
              </p:cNvSpPr>
              <p:nvPr/>
            </p:nvSpPr>
            <p:spPr bwMode="auto">
              <a:xfrm>
                <a:off x="7026729" y="797835"/>
                <a:ext cx="1905000" cy="838200"/>
              </a:xfrm>
              <a:prstGeom prst="can">
                <a:avLst>
                  <a:gd name="adj" fmla="val 25000"/>
                </a:avLst>
              </a:prstGeom>
              <a:solidFill>
                <a:srgbClr val="ED7D31"/>
              </a:solidFill>
              <a:ln w="12700" cap="flat" algn="ctr">
                <a:solidFill>
                  <a:srgbClr val="AE5A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r>
                  <a:rPr lang="en-US"/>
                  <a:t>Classification Engine 1</a:t>
                </a:r>
              </a:p>
            </p:txBody>
          </p:sp>
          <p:sp>
            <p:nvSpPr>
              <p:cNvPr id="49165" name="Down Arrow 10"/>
              <p:cNvSpPr>
                <a:spLocks noChangeArrowheads="1"/>
              </p:cNvSpPr>
              <p:nvPr/>
            </p:nvSpPr>
            <p:spPr bwMode="auto">
              <a:xfrm>
                <a:off x="7026729" y="133350"/>
                <a:ext cx="1905000" cy="753955"/>
              </a:xfrm>
              <a:prstGeom prst="downArrow">
                <a:avLst>
                  <a:gd name="adj1" fmla="val 71194"/>
                  <a:gd name="adj2" fmla="val 40551"/>
                </a:avLst>
              </a:prstGeom>
              <a:solidFill>
                <a:srgbClr val="A5A5A5"/>
              </a:solidFill>
              <a:ln w="12700" cap="flat" algn="ctr">
                <a:solidFill>
                  <a:srgbClr val="78787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r>
                  <a:rPr lang="en-US"/>
                  <a:t>Input character</a:t>
                </a:r>
              </a:p>
            </p:txBody>
          </p:sp>
          <p:sp>
            <p:nvSpPr>
              <p:cNvPr id="49166" name="Rounded Rectangle 11"/>
              <p:cNvSpPr>
                <a:spLocks noChangeArrowheads="1"/>
              </p:cNvSpPr>
              <p:nvPr/>
            </p:nvSpPr>
            <p:spPr bwMode="auto">
              <a:xfrm>
                <a:off x="5612328" y="971550"/>
                <a:ext cx="1219200" cy="572363"/>
              </a:xfrm>
              <a:prstGeom prst="roundRect">
                <a:avLst>
                  <a:gd name="adj" fmla="val 16667"/>
                </a:avLst>
              </a:prstGeom>
              <a:solidFill>
                <a:srgbClr val="70AD47"/>
              </a:solidFill>
              <a:ln w="19050" cap="flat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/>
                  <a:t>Output</a:t>
                </a:r>
              </a:p>
            </p:txBody>
          </p:sp>
          <p:sp>
            <p:nvSpPr>
              <p:cNvPr id="49167" name="Chevron 12"/>
              <p:cNvSpPr>
                <a:spLocks noChangeArrowheads="1"/>
              </p:cNvSpPr>
              <p:nvPr/>
            </p:nvSpPr>
            <p:spPr bwMode="auto">
              <a:xfrm>
                <a:off x="7784028" y="2419350"/>
                <a:ext cx="1371600" cy="490572"/>
              </a:xfrm>
              <a:prstGeom prst="chevron">
                <a:avLst>
                  <a:gd name="adj" fmla="val 50003"/>
                </a:avLst>
              </a:prstGeom>
              <a:solidFill>
                <a:srgbClr val="FFFFFF"/>
              </a:solidFill>
              <a:ln w="12700" cap="flat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r>
                  <a:rPr lang="en-US"/>
                  <a:t>To file</a:t>
                </a:r>
              </a:p>
            </p:txBody>
          </p:sp>
          <p:sp>
            <p:nvSpPr>
              <p:cNvPr id="49168" name="Diamond 14"/>
              <p:cNvSpPr>
                <a:spLocks noChangeArrowheads="1"/>
              </p:cNvSpPr>
              <p:nvPr/>
            </p:nvSpPr>
            <p:spPr bwMode="auto">
              <a:xfrm>
                <a:off x="4964628" y="1885950"/>
                <a:ext cx="2514600" cy="1532272"/>
              </a:xfrm>
              <a:prstGeom prst="diamond">
                <a:avLst/>
              </a:prstGeom>
              <a:solidFill>
                <a:srgbClr val="A5A5A5"/>
              </a:solidFill>
              <a:ln w="19050" cap="flat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/>
                  <a:t>Is output in confusion class?</a:t>
                </a:r>
              </a:p>
            </p:txBody>
          </p:sp>
          <p:sp>
            <p:nvSpPr>
              <p:cNvPr id="49169" name="Bent-Up Arrow 15"/>
              <p:cNvSpPr>
                <a:spLocks/>
              </p:cNvSpPr>
              <p:nvPr/>
            </p:nvSpPr>
            <p:spPr bwMode="auto">
              <a:xfrm>
                <a:off x="7183334" y="3116393"/>
                <a:ext cx="1503466" cy="1134732"/>
              </a:xfrm>
              <a:custGeom>
                <a:avLst/>
                <a:gdLst/>
                <a:ahLst/>
                <a:cxnLst>
                  <a:cxn ang="0">
                    <a:pos x="0" y="1447453"/>
                  </a:cxn>
                  <a:cxn ang="0">
                    <a:pos x="1873742" y="1447453"/>
                  </a:cxn>
                  <a:cxn ang="0">
                    <a:pos x="1873742" y="482484"/>
                  </a:cxn>
                  <a:cxn ang="0">
                    <a:pos x="1672894" y="482484"/>
                  </a:cxn>
                  <a:cxn ang="0">
                    <a:pos x="2114985" y="0"/>
                  </a:cxn>
                  <a:cxn ang="0">
                    <a:pos x="2557076" y="482484"/>
                  </a:cxn>
                  <a:cxn ang="0">
                    <a:pos x="2356227" y="482484"/>
                  </a:cxn>
                  <a:cxn ang="0">
                    <a:pos x="2356227" y="1929937"/>
                  </a:cxn>
                  <a:cxn ang="0">
                    <a:pos x="0" y="1929937"/>
                  </a:cxn>
                </a:cxnLst>
                <a:rect l="0" t="0" r="r" b="b"/>
                <a:pathLst>
                  <a:path w="2557076" h="1929937">
                    <a:moveTo>
                      <a:pt x="0" y="1447453"/>
                    </a:moveTo>
                    <a:lnTo>
                      <a:pt x="1873742" y="1447453"/>
                    </a:lnTo>
                    <a:lnTo>
                      <a:pt x="1873742" y="482484"/>
                    </a:lnTo>
                    <a:lnTo>
                      <a:pt x="1672894" y="482484"/>
                    </a:lnTo>
                    <a:lnTo>
                      <a:pt x="2114985" y="0"/>
                    </a:lnTo>
                    <a:lnTo>
                      <a:pt x="2557076" y="482484"/>
                    </a:lnTo>
                    <a:lnTo>
                      <a:pt x="2356227" y="482484"/>
                    </a:lnTo>
                    <a:lnTo>
                      <a:pt x="2356227" y="1929937"/>
                    </a:lnTo>
                    <a:lnTo>
                      <a:pt x="0" y="192993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algn="ctr">
                <a:solidFill>
                  <a:srgbClr val="4472C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 lang="en-US"/>
              </a:p>
            </p:txBody>
          </p:sp>
          <p:sp>
            <p:nvSpPr>
              <p:cNvPr id="49170" name="Right Arrow 17"/>
              <p:cNvSpPr>
                <a:spLocks noChangeArrowheads="1"/>
              </p:cNvSpPr>
              <p:nvPr/>
            </p:nvSpPr>
            <p:spPr bwMode="auto">
              <a:xfrm>
                <a:off x="7174428" y="2406800"/>
                <a:ext cx="693222" cy="490572"/>
              </a:xfrm>
              <a:prstGeom prst="rightArrow">
                <a:avLst>
                  <a:gd name="adj1" fmla="val 69370"/>
                  <a:gd name="adj2" fmla="val 50001"/>
                </a:avLst>
              </a:prstGeom>
              <a:solidFill>
                <a:srgbClr val="5B9BD5"/>
              </a:solidFill>
              <a:ln w="12700" cap="flat" algn="ctr">
                <a:solidFill>
                  <a:srgbClr val="41719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r>
                  <a:rPr lang="en-US" sz="1100"/>
                  <a:t>No</a:t>
                </a:r>
              </a:p>
            </p:txBody>
          </p:sp>
          <p:sp>
            <p:nvSpPr>
              <p:cNvPr id="49171" name="Down Arrow 19"/>
              <p:cNvSpPr>
                <a:spLocks noChangeArrowheads="1"/>
              </p:cNvSpPr>
              <p:nvPr/>
            </p:nvSpPr>
            <p:spPr bwMode="auto">
              <a:xfrm>
                <a:off x="5377914" y="3324175"/>
                <a:ext cx="1688028" cy="457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5B9BD5"/>
              </a:solidFill>
              <a:ln w="12700" cap="flat" algn="ctr">
                <a:solidFill>
                  <a:srgbClr val="41719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r>
                  <a:rPr lang="en-US" sz="1400"/>
                  <a:t>Yes</a:t>
                </a:r>
              </a:p>
            </p:txBody>
          </p:sp>
        </p:grpSp>
      </p:grpSp>
      <p:sp>
        <p:nvSpPr>
          <p:cNvPr id="49172" name="Left Arrow 22"/>
          <p:cNvSpPr>
            <a:spLocks noChangeArrowheads="1"/>
          </p:cNvSpPr>
          <p:nvPr/>
        </p:nvSpPr>
        <p:spPr bwMode="auto">
          <a:xfrm>
            <a:off x="6792913" y="887413"/>
            <a:ext cx="234950" cy="749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 cap="flat" algn="ctr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9173" name="Down Arrow 23"/>
          <p:cNvSpPr>
            <a:spLocks noChangeArrowheads="1"/>
          </p:cNvSpPr>
          <p:nvPr/>
        </p:nvSpPr>
        <p:spPr bwMode="auto">
          <a:xfrm>
            <a:off x="5867400" y="1504950"/>
            <a:ext cx="687388" cy="47307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 cap="flat" algn="ctr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>
            <a:spLocks noChangeArrowheads="1"/>
          </p:cNvSpPr>
          <p:nvPr/>
        </p:nvSpPr>
        <p:spPr bwMode="auto">
          <a:xfrm>
            <a:off x="1011238" y="514350"/>
            <a:ext cx="257968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Optimization</a:t>
            </a:r>
          </a:p>
        </p:txBody>
      </p:sp>
      <p:sp>
        <p:nvSpPr>
          <p:cNvPr id="50179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50181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50182" name="TextBox 6"/>
          <p:cNvSpPr>
            <a:spLocks noChangeArrowheads="1"/>
          </p:cNvSpPr>
          <p:nvPr/>
        </p:nvSpPr>
        <p:spPr bwMode="auto">
          <a:xfrm>
            <a:off x="1143000" y="2114550"/>
            <a:ext cx="4191000" cy="17541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For conflicts between similar looking characters.</a:t>
            </a:r>
          </a:p>
          <a:p>
            <a:pPr marL="285750" indent="-285750">
              <a:buClr>
                <a:srgbClr val="548235"/>
              </a:buClr>
            </a:pPr>
            <a:endParaRPr lang="en-US"/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The second processing stage becomes active for the decision on the difficult cases .</a:t>
            </a:r>
          </a:p>
        </p:txBody>
      </p:sp>
      <p:sp>
        <p:nvSpPr>
          <p:cNvPr id="50183" name="TextBox 7"/>
          <p:cNvSpPr>
            <a:spLocks noChangeArrowheads="1"/>
          </p:cNvSpPr>
          <p:nvPr/>
        </p:nvSpPr>
        <p:spPr bwMode="auto">
          <a:xfrm>
            <a:off x="1066800" y="1504950"/>
            <a:ext cx="2743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Stage Classification</a:t>
            </a:r>
          </a:p>
        </p:txBody>
      </p:sp>
      <p:sp>
        <p:nvSpPr>
          <p:cNvPr id="50184" name="TextBox 8"/>
          <p:cNvSpPr>
            <a:spLocks noChangeArrowheads="1"/>
          </p:cNvSpPr>
          <p:nvPr/>
        </p:nvSpPr>
        <p:spPr bwMode="auto">
          <a:xfrm>
            <a:off x="6324600" y="4476750"/>
            <a:ext cx="2971800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400" b="1">
                <a:latin typeface="Abel" pitchFamily="2" charset="0"/>
                <a:ea typeface="Open Sans"/>
                <a:cs typeface="Open Sans"/>
              </a:rPr>
              <a:t>Table: Confusion Classes</a:t>
            </a:r>
          </a:p>
        </p:txBody>
      </p:sp>
      <p:graphicFrame>
        <p:nvGraphicFramePr>
          <p:cNvPr id="50185" name="Table 13"/>
          <p:cNvGraphicFramePr>
            <a:graphicFrameLocks noGrp="1"/>
          </p:cNvGraphicFramePr>
          <p:nvPr/>
        </p:nvGraphicFramePr>
        <p:xfrm>
          <a:off x="5562600" y="514350"/>
          <a:ext cx="3200400" cy="3883660"/>
        </p:xfrm>
        <a:graphic>
          <a:graphicData uri="http://schemas.openxmlformats.org/drawingml/2006/table">
            <a:tbl>
              <a:tblPr/>
              <a:tblGrid>
                <a:gridCol w="1600200"/>
                <a:gridCol w="1600200"/>
              </a:tblGrid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S/no.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Confused Classes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i,j,1,l,I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c, e, G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K, k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4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M, m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U, u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6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P, p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Y, y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A, R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T, t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B, 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b, h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v, y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t,l,1,L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191" marR="5919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1"/>
          <p:cNvSpPr>
            <a:spLocks noChangeArrowheads="1"/>
          </p:cNvSpPr>
          <p:nvPr/>
        </p:nvSpPr>
        <p:spPr bwMode="auto">
          <a:xfrm>
            <a:off x="1011238" y="514350"/>
            <a:ext cx="4746625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Graphical User Interface</a:t>
            </a:r>
          </a:p>
        </p:txBody>
      </p:sp>
      <p:sp>
        <p:nvSpPr>
          <p:cNvPr id="52227" name="Rectangle 2"/>
          <p:cNvSpPr>
            <a:spLocks noChangeArrowheads="1"/>
          </p:cNvSpPr>
          <p:nvPr/>
        </p:nvSpPr>
        <p:spPr bwMode="auto">
          <a:xfrm>
            <a:off x="966788" y="-22225"/>
            <a:ext cx="82391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Test Results</a:t>
            </a:r>
            <a:endParaRPr lang="en-US" sz="1400"/>
          </a:p>
        </p:txBody>
      </p:sp>
      <p:sp>
        <p:nvSpPr>
          <p:cNvPr id="52228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52229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pic>
        <p:nvPicPr>
          <p:cNvPr id="5223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222375"/>
            <a:ext cx="6434138" cy="34226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231" name="Title 1"/>
          <p:cNvSpPr>
            <a:spLocks noChangeArrowheads="1"/>
          </p:cNvSpPr>
          <p:nvPr/>
        </p:nvSpPr>
        <p:spPr bwMode="auto">
          <a:xfrm>
            <a:off x="3657600" y="4705350"/>
            <a:ext cx="2667000" cy="2587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Program GUI</a:t>
            </a:r>
          </a:p>
        </p:txBody>
      </p:sp>
      <p:grpSp>
        <p:nvGrpSpPr>
          <p:cNvPr id="52232" name="Group 6"/>
          <p:cNvGrpSpPr>
            <a:grpSpLocks/>
          </p:cNvGrpSpPr>
          <p:nvPr/>
        </p:nvGrpSpPr>
        <p:grpSpPr bwMode="auto">
          <a:xfrm>
            <a:off x="5867400" y="2266950"/>
            <a:ext cx="1373188" cy="1676400"/>
            <a:chOff x="5867400" y="2266950"/>
            <a:chExt cx="1373393" cy="1676400"/>
          </a:xfrm>
        </p:grpSpPr>
        <p:pic>
          <p:nvPicPr>
            <p:cNvPr id="52233" name="Picture 8"/>
            <p:cNvPicPr>
              <a:picLocks noChangeAspect="1" noChangeArrowheads="1"/>
            </p:cNvPicPr>
            <p:nvPr/>
          </p:nvPicPr>
          <p:blipFill>
            <a:blip r:embed="rId3"/>
            <a:srcRect l="77588" t="36064" r="10701" b="55618"/>
            <a:stretch>
              <a:fillRect/>
            </a:stretch>
          </p:blipFill>
          <p:spPr bwMode="auto">
            <a:xfrm>
              <a:off x="5867400" y="2266950"/>
              <a:ext cx="1371600" cy="5180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2234" name="Picture 9"/>
            <p:cNvPicPr>
              <a:picLocks noChangeAspect="1" noChangeArrowheads="1"/>
            </p:cNvPicPr>
            <p:nvPr/>
          </p:nvPicPr>
          <p:blipFill>
            <a:blip r:embed="rId3"/>
            <a:srcRect l="77588" t="48297" r="10701" b="45584"/>
            <a:stretch>
              <a:fillRect/>
            </a:stretch>
          </p:blipFill>
          <p:spPr bwMode="auto">
            <a:xfrm>
              <a:off x="5867400" y="2724150"/>
              <a:ext cx="1371600" cy="3810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2235" name="Picture 10"/>
            <p:cNvPicPr>
              <a:picLocks noChangeAspect="1" noChangeArrowheads="1"/>
            </p:cNvPicPr>
            <p:nvPr/>
          </p:nvPicPr>
          <p:blipFill>
            <a:blip r:embed="rId3"/>
            <a:srcRect l="77588" t="61507" r="10701" b="32375"/>
            <a:stretch>
              <a:fillRect/>
            </a:stretch>
          </p:blipFill>
          <p:spPr bwMode="auto">
            <a:xfrm>
              <a:off x="5867400" y="3181349"/>
              <a:ext cx="1371600" cy="3810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2236" name="Picture 11"/>
            <p:cNvPicPr>
              <a:picLocks noChangeAspect="1" noChangeArrowheads="1"/>
            </p:cNvPicPr>
            <p:nvPr/>
          </p:nvPicPr>
          <p:blipFill>
            <a:blip r:embed="rId3"/>
            <a:srcRect l="77588" t="74963" r="10701" b="19896"/>
            <a:stretch>
              <a:fillRect/>
            </a:stretch>
          </p:blipFill>
          <p:spPr bwMode="auto">
            <a:xfrm>
              <a:off x="5869193" y="3623163"/>
              <a:ext cx="1371600" cy="3201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sp>
        <p:nvSpPr>
          <p:cNvPr id="52237" name="TextBox 12"/>
          <p:cNvSpPr>
            <a:spLocks noChangeArrowheads="1"/>
          </p:cNvSpPr>
          <p:nvPr/>
        </p:nvSpPr>
        <p:spPr bwMode="auto">
          <a:xfrm>
            <a:off x="5913438" y="2327275"/>
            <a:ext cx="1279525" cy="1920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8" name="TextBox 13"/>
          <p:cNvSpPr>
            <a:spLocks noChangeArrowheads="1"/>
          </p:cNvSpPr>
          <p:nvPr/>
        </p:nvSpPr>
        <p:spPr bwMode="auto">
          <a:xfrm>
            <a:off x="5913438" y="2825750"/>
            <a:ext cx="1279525" cy="1920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9" name="TextBox 14"/>
          <p:cNvSpPr>
            <a:spLocks noChangeArrowheads="1"/>
          </p:cNvSpPr>
          <p:nvPr/>
        </p:nvSpPr>
        <p:spPr bwMode="auto">
          <a:xfrm>
            <a:off x="5910263" y="3271838"/>
            <a:ext cx="1279525" cy="1920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40" name="TextBox 15"/>
          <p:cNvSpPr>
            <a:spLocks noChangeArrowheads="1"/>
          </p:cNvSpPr>
          <p:nvPr/>
        </p:nvSpPr>
        <p:spPr bwMode="auto">
          <a:xfrm>
            <a:off x="5910263" y="3683000"/>
            <a:ext cx="1279525" cy="1920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2"/>
          <a:srcRect t="40547" b="19243"/>
          <a:stretch>
            <a:fillRect/>
          </a:stretch>
        </p:blipFill>
        <p:spPr bwMode="auto">
          <a:xfrm>
            <a:off x="-17463" y="-19050"/>
            <a:ext cx="9161463" cy="24384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3251" name="Rectangle 127"/>
          <p:cNvSpPr>
            <a:spLocks noChangeAspect="1" noChangeArrowheads="1"/>
          </p:cNvSpPr>
          <p:nvPr/>
        </p:nvSpPr>
        <p:spPr bwMode="auto">
          <a:xfrm>
            <a:off x="-79375" y="-171450"/>
            <a:ext cx="9229725" cy="2592388"/>
          </a:xfrm>
          <a:prstGeom prst="rect">
            <a:avLst/>
          </a:prstGeom>
          <a:solidFill>
            <a:srgbClr val="203864">
              <a:alpha val="81960"/>
            </a:srgbClr>
          </a:solidFill>
          <a:ln w="6350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 defTabSz="684213"/>
            <a:endParaRPr lang="en-US" sz="600"/>
          </a:p>
        </p:txBody>
      </p:sp>
      <p:grpSp>
        <p:nvGrpSpPr>
          <p:cNvPr id="53252" name="Group 128"/>
          <p:cNvGrpSpPr>
            <a:grpSpLocks/>
          </p:cNvGrpSpPr>
          <p:nvPr/>
        </p:nvGrpSpPr>
        <p:grpSpPr bwMode="auto">
          <a:xfrm>
            <a:off x="1395413" y="2979738"/>
            <a:ext cx="904875" cy="904875"/>
            <a:chOff x="10914389" y="3398630"/>
            <a:chExt cx="2545697" cy="2546360"/>
          </a:xfrm>
        </p:grpSpPr>
        <p:sp>
          <p:nvSpPr>
            <p:cNvPr id="53253" name="Freeform 9"/>
            <p:cNvSpPr>
              <a:spLocks noEditPoints="1"/>
            </p:cNvSpPr>
            <p:nvPr/>
          </p:nvSpPr>
          <p:spPr bwMode="auto">
            <a:xfrm>
              <a:off x="10914389" y="3398630"/>
              <a:ext cx="2545697" cy="2546360"/>
            </a:xfrm>
            <a:custGeom>
              <a:avLst/>
              <a:gdLst/>
              <a:ahLst/>
              <a:cxnLst>
                <a:cxn ang="0">
                  <a:pos x="512" y="0"/>
                </a:cxn>
                <a:cxn ang="0">
                  <a:pos x="0" y="512"/>
                </a:cxn>
                <a:cxn ang="0">
                  <a:pos x="512" y="1024"/>
                </a:cxn>
                <a:cxn ang="0">
                  <a:pos x="1024" y="512"/>
                </a:cxn>
                <a:cxn ang="0">
                  <a:pos x="512" y="0"/>
                </a:cxn>
                <a:cxn ang="0">
                  <a:pos x="512" y="951"/>
                </a:cxn>
                <a:cxn ang="0">
                  <a:pos x="73" y="512"/>
                </a:cxn>
                <a:cxn ang="0">
                  <a:pos x="512" y="73"/>
                </a:cxn>
                <a:cxn ang="0">
                  <a:pos x="951" y="512"/>
                </a:cxn>
                <a:cxn ang="0">
                  <a:pos x="512" y="951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lIns="68566" tIns="34283" rIns="68566" bIns="34283"/>
            <a:lstStyle/>
            <a:p>
              <a:pPr defTabSz="684213"/>
              <a:endParaRPr lang="id-ID" sz="600"/>
            </a:p>
          </p:txBody>
        </p:sp>
        <p:grpSp>
          <p:nvGrpSpPr>
            <p:cNvPr id="53254" name="Group 130"/>
            <p:cNvGrpSpPr>
              <a:grpSpLocks/>
            </p:cNvGrpSpPr>
            <p:nvPr/>
          </p:nvGrpSpPr>
          <p:grpSpPr bwMode="auto">
            <a:xfrm>
              <a:off x="11795226" y="4278110"/>
              <a:ext cx="787195" cy="787400"/>
              <a:chOff x="6350" y="4763"/>
              <a:chExt cx="2898775" cy="2898776"/>
            </a:xfrm>
          </p:grpSpPr>
          <p:sp>
            <p:nvSpPr>
              <p:cNvPr id="53255" name="Freeform 131"/>
              <p:cNvSpPr>
                <a:spLocks/>
              </p:cNvSpPr>
              <p:nvPr/>
            </p:nvSpPr>
            <p:spPr bwMode="auto">
              <a:xfrm>
                <a:off x="6350" y="4763"/>
                <a:ext cx="727075" cy="723900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2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53256" name="Freeform 132"/>
              <p:cNvSpPr>
                <a:spLocks/>
              </p:cNvSpPr>
              <p:nvPr/>
            </p:nvSpPr>
            <p:spPr bwMode="auto">
              <a:xfrm>
                <a:off x="6350" y="1093788"/>
                <a:ext cx="727075" cy="722313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1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53257" name="Freeform 162"/>
              <p:cNvSpPr>
                <a:spLocks/>
              </p:cNvSpPr>
              <p:nvPr/>
            </p:nvSpPr>
            <p:spPr bwMode="auto">
              <a:xfrm>
                <a:off x="6350" y="2178051"/>
                <a:ext cx="727075" cy="725488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168" y="193"/>
                  </a:cxn>
                  <a:cxn ang="0">
                    <a:pos x="193" y="169"/>
                  </a:cxn>
                  <a:cxn ang="0">
                    <a:pos x="193" y="25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3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168" y="193"/>
                      <a:pt x="168" y="193"/>
                      <a:pt x="168" y="193"/>
                    </a:cubicBezTo>
                    <a:cubicBezTo>
                      <a:pt x="182" y="193"/>
                      <a:pt x="193" y="182"/>
                      <a:pt x="193" y="169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53258" name="Freeform 8"/>
              <p:cNvSpPr>
                <a:spLocks/>
              </p:cNvSpPr>
              <p:nvPr/>
            </p:nvSpPr>
            <p:spPr bwMode="auto">
              <a:xfrm>
                <a:off x="1095375" y="4763"/>
                <a:ext cx="1809750" cy="723900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2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53259" name="Freeform 9"/>
              <p:cNvSpPr>
                <a:spLocks/>
              </p:cNvSpPr>
              <p:nvPr/>
            </p:nvSpPr>
            <p:spPr bwMode="auto">
              <a:xfrm>
                <a:off x="1095375" y="1093788"/>
                <a:ext cx="1809750" cy="722313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1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53260" name="Freeform 10"/>
              <p:cNvSpPr>
                <a:spLocks/>
              </p:cNvSpPr>
              <p:nvPr/>
            </p:nvSpPr>
            <p:spPr bwMode="auto">
              <a:xfrm>
                <a:off x="1095375" y="2178051"/>
                <a:ext cx="1809750" cy="725488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457" y="193"/>
                  </a:cxn>
                  <a:cxn ang="0">
                    <a:pos x="481" y="169"/>
                  </a:cxn>
                  <a:cxn ang="0">
                    <a:pos x="481" y="25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3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457" y="193"/>
                      <a:pt x="457" y="193"/>
                      <a:pt x="457" y="193"/>
                    </a:cubicBezTo>
                    <a:cubicBezTo>
                      <a:pt x="470" y="193"/>
                      <a:pt x="481" y="182"/>
                      <a:pt x="481" y="169"/>
                    </a:cubicBezTo>
                    <a:cubicBezTo>
                      <a:pt x="481" y="25"/>
                      <a:pt x="481" y="25"/>
                      <a:pt x="481" y="25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</p:grpSp>
      </p:grpSp>
      <p:grpSp>
        <p:nvGrpSpPr>
          <p:cNvPr id="53261" name="Group 1"/>
          <p:cNvGrpSpPr>
            <a:grpSpLocks/>
          </p:cNvGrpSpPr>
          <p:nvPr/>
        </p:nvGrpSpPr>
        <p:grpSpPr bwMode="auto">
          <a:xfrm>
            <a:off x="3048000" y="2868613"/>
            <a:ext cx="4129088" cy="452437"/>
            <a:chOff x="6763349" y="5499169"/>
            <a:chExt cx="11011892" cy="1206446"/>
          </a:xfrm>
        </p:grpSpPr>
        <p:sp>
          <p:nvSpPr>
            <p:cNvPr id="53262" name="TextBox 100"/>
            <p:cNvSpPr>
              <a:spLocks noChangeArrowheads="1"/>
            </p:cNvSpPr>
            <p:nvPr/>
          </p:nvSpPr>
          <p:spPr bwMode="auto">
            <a:xfrm>
              <a:off x="7719189" y="5499169"/>
              <a:ext cx="10056052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000" b="1" dirty="0" err="1" smtClean="0">
                  <a:ea typeface="Lato Light"/>
                  <a:cs typeface="Lato Light"/>
                </a:rPr>
                <a:t>EpochCountvs</a:t>
              </a:r>
              <a:r>
                <a:rPr lang="en-US" sz="2000" b="1" dirty="0" smtClean="0">
                  <a:ea typeface="Lato Light"/>
                  <a:cs typeface="Lato Light"/>
                </a:rPr>
                <a:t> accuracy</a:t>
              </a:r>
              <a:endParaRPr lang="en-US" sz="2000" b="1" dirty="0">
                <a:ea typeface="Lato Light"/>
                <a:cs typeface="Lato Light"/>
              </a:endParaRPr>
            </a:p>
          </p:txBody>
        </p:sp>
        <p:sp>
          <p:nvSpPr>
            <p:cNvPr id="53263" name="Round Same Side Corner Rectangle 112"/>
            <p:cNvSpPr>
              <a:spLocks/>
            </p:cNvSpPr>
            <p:nvPr/>
          </p:nvSpPr>
          <p:spPr bwMode="auto">
            <a:xfrm rot="10800000" flipH="1">
              <a:off x="7736447" y="5598472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53264" name="Round Same Side Corner Rectangle 119"/>
            <p:cNvSpPr>
              <a:spLocks/>
            </p:cNvSpPr>
            <p:nvPr/>
          </p:nvSpPr>
          <p:spPr bwMode="auto">
            <a:xfrm rot="10800000" flipH="1">
              <a:off x="7736447" y="5607944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5B9BD5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53265" name="Freeform 222"/>
            <p:cNvSpPr>
              <a:spLocks noEditPoints="1"/>
            </p:cNvSpPr>
            <p:nvPr/>
          </p:nvSpPr>
          <p:spPr bwMode="auto">
            <a:xfrm>
              <a:off x="6763349" y="5765073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  <p:grpSp>
        <p:nvGrpSpPr>
          <p:cNvPr id="53266" name="Group 2"/>
          <p:cNvGrpSpPr>
            <a:grpSpLocks/>
          </p:cNvGrpSpPr>
          <p:nvPr/>
        </p:nvGrpSpPr>
        <p:grpSpPr bwMode="auto">
          <a:xfrm>
            <a:off x="3041650" y="3379788"/>
            <a:ext cx="4135438" cy="452437"/>
            <a:chOff x="6746875" y="6964492"/>
            <a:chExt cx="11028367" cy="1206446"/>
          </a:xfrm>
        </p:grpSpPr>
        <p:sp>
          <p:nvSpPr>
            <p:cNvPr id="53267" name="TextBox 102"/>
            <p:cNvSpPr>
              <a:spLocks noChangeArrowheads="1"/>
            </p:cNvSpPr>
            <p:nvPr/>
          </p:nvSpPr>
          <p:spPr bwMode="auto">
            <a:xfrm>
              <a:off x="7719190" y="6964492"/>
              <a:ext cx="10056052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400" b="1" dirty="0">
                  <a:ea typeface="Lato Light"/>
                  <a:cs typeface="Lato Light"/>
                </a:rPr>
                <a:t>  Test Run</a:t>
              </a:r>
            </a:p>
          </p:txBody>
        </p:sp>
        <p:sp>
          <p:nvSpPr>
            <p:cNvPr id="53268" name="Round Same Side Corner Rectangle 113"/>
            <p:cNvSpPr>
              <a:spLocks/>
            </p:cNvSpPr>
            <p:nvPr/>
          </p:nvSpPr>
          <p:spPr bwMode="auto">
            <a:xfrm rot="10800000" flipH="1">
              <a:off x="7736447" y="7055485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ED7D31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53269" name="Freeform 222"/>
            <p:cNvSpPr>
              <a:spLocks noEditPoints="1"/>
            </p:cNvSpPr>
            <p:nvPr/>
          </p:nvSpPr>
          <p:spPr bwMode="auto">
            <a:xfrm>
              <a:off x="6746875" y="7189165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  <p:grpSp>
        <p:nvGrpSpPr>
          <p:cNvPr id="53270" name="Group 28"/>
          <p:cNvGrpSpPr>
            <a:grpSpLocks/>
          </p:cNvGrpSpPr>
          <p:nvPr/>
        </p:nvGrpSpPr>
        <p:grpSpPr bwMode="auto">
          <a:xfrm>
            <a:off x="1617663" y="666750"/>
            <a:ext cx="5891212" cy="857250"/>
            <a:chOff x="5900596" y="308144"/>
            <a:chExt cx="12359700" cy="2284580"/>
          </a:xfrm>
        </p:grpSpPr>
        <p:sp>
          <p:nvSpPr>
            <p:cNvPr id="53271" name="TextBox 29"/>
            <p:cNvSpPr>
              <a:spLocks noChangeArrowheads="1"/>
            </p:cNvSpPr>
            <p:nvPr/>
          </p:nvSpPr>
          <p:spPr bwMode="auto">
            <a:xfrm>
              <a:off x="5900596" y="308144"/>
              <a:ext cx="12359700" cy="2062087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34283" tIns="17142" rIns="34283" bIns="17142"/>
            <a:lstStyle/>
            <a:p>
              <a:pPr algn="ctr"/>
              <a:r>
                <a:rPr lang="en-US" sz="4800" b="1">
                  <a:latin typeface="Lato Regular"/>
                  <a:ea typeface="Lato Regular"/>
                  <a:cs typeface="Lato Regular"/>
                </a:rPr>
                <a:t>TEST RESULTS</a:t>
              </a:r>
              <a:endParaRPr lang="id-ID" sz="4800" b="1">
                <a:latin typeface="Lato Regular"/>
                <a:ea typeface="Lato Regular"/>
                <a:cs typeface="Lato Regular"/>
              </a:endParaRPr>
            </a:p>
          </p:txBody>
        </p:sp>
        <p:sp>
          <p:nvSpPr>
            <p:cNvPr id="53272" name="Rectangle 30"/>
            <p:cNvSpPr>
              <a:spLocks noChangeArrowheads="1"/>
            </p:cNvSpPr>
            <p:nvPr/>
          </p:nvSpPr>
          <p:spPr bwMode="auto">
            <a:xfrm>
              <a:off x="8829922" y="2470807"/>
              <a:ext cx="5985683" cy="121917"/>
            </a:xfrm>
            <a:prstGeom prst="rect">
              <a:avLst/>
            </a:prstGeom>
            <a:solidFill>
              <a:srgbClr val="808080"/>
            </a:solidFill>
            <a:ln w="6350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52" tIns="17127" rIns="34252" bIns="17127" anchor="ctr"/>
            <a:lstStyle/>
            <a:p>
              <a:pPr algn="ctr"/>
              <a:endParaRPr lang="en-US" sz="600">
                <a:solidFill>
                  <a:schemeClr val="accent2"/>
                </a:solidFill>
                <a:latin typeface="Open Sans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6639616" presetClass="entr" presetSubtype="15695718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6639616" presetClass="entr" presetSubtype="15695744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6639616" presetClass="entr" presetSubtype="15695820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1"/>
          <p:cNvSpPr>
            <a:spLocks noChangeArrowheads="1"/>
          </p:cNvSpPr>
          <p:nvPr/>
        </p:nvSpPr>
        <p:spPr bwMode="auto">
          <a:xfrm>
            <a:off x="1011238" y="514350"/>
            <a:ext cx="7212012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Epoch count vs. accuracy (training data)</a:t>
            </a:r>
          </a:p>
        </p:txBody>
      </p:sp>
      <p:sp>
        <p:nvSpPr>
          <p:cNvPr id="54275" name="Rectangle 2"/>
          <p:cNvSpPr>
            <a:spLocks noChangeArrowheads="1"/>
          </p:cNvSpPr>
          <p:nvPr/>
        </p:nvSpPr>
        <p:spPr bwMode="auto">
          <a:xfrm>
            <a:off x="966788" y="-22225"/>
            <a:ext cx="82391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Test Results</a:t>
            </a:r>
            <a:endParaRPr lang="en-US" sz="1400"/>
          </a:p>
        </p:txBody>
      </p:sp>
      <p:sp>
        <p:nvSpPr>
          <p:cNvPr id="54276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54277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998538"/>
            <a:ext cx="7077075" cy="36576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4279" name="TextBox 5"/>
          <p:cNvSpPr>
            <a:spLocks noChangeArrowheads="1"/>
          </p:cNvSpPr>
          <p:nvPr/>
        </p:nvSpPr>
        <p:spPr bwMode="auto">
          <a:xfrm>
            <a:off x="8077200" y="1657350"/>
            <a:ext cx="660400" cy="2762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200" b="1"/>
              <a:t>98.854</a:t>
            </a:r>
          </a:p>
        </p:txBody>
      </p:sp>
      <p:sp>
        <p:nvSpPr>
          <p:cNvPr id="54280" name="TextBox 6"/>
          <p:cNvSpPr>
            <a:spLocks noChangeArrowheads="1"/>
          </p:cNvSpPr>
          <p:nvPr/>
        </p:nvSpPr>
        <p:spPr bwMode="auto">
          <a:xfrm rot="16200000">
            <a:off x="921544" y="2555081"/>
            <a:ext cx="1117600" cy="3698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>
                <a:solidFill>
                  <a:schemeClr val="bg2"/>
                </a:solidFill>
              </a:rPr>
              <a:t>Accuracy</a:t>
            </a:r>
          </a:p>
        </p:txBody>
      </p:sp>
      <p:sp>
        <p:nvSpPr>
          <p:cNvPr id="54281" name="TextBox 8"/>
          <p:cNvSpPr>
            <a:spLocks noChangeArrowheads="1"/>
          </p:cNvSpPr>
          <p:nvPr/>
        </p:nvSpPr>
        <p:spPr bwMode="auto">
          <a:xfrm>
            <a:off x="80963" y="4279900"/>
            <a:ext cx="1771650" cy="9540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solidFill>
                  <a:schemeClr val="bg2"/>
                </a:solidFill>
              </a:rPr>
              <a:t>Learning rate = 0.5</a:t>
            </a:r>
          </a:p>
          <a:p>
            <a:r>
              <a:rPr lang="en-US" sz="1400">
                <a:solidFill>
                  <a:schemeClr val="bg2"/>
                </a:solidFill>
              </a:rPr>
              <a:t>No of epochs = 30</a:t>
            </a:r>
          </a:p>
          <a:p>
            <a:r>
              <a:rPr lang="en-US" sz="1400">
                <a:solidFill>
                  <a:schemeClr val="bg2"/>
                </a:solidFill>
              </a:rPr>
              <a:t>Mini batch size = 10</a:t>
            </a:r>
          </a:p>
          <a:p>
            <a:endParaRPr lang="en-US" sz="140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1"/>
          <p:cNvSpPr>
            <a:spLocks noChangeArrowheads="1"/>
          </p:cNvSpPr>
          <p:nvPr/>
        </p:nvSpPr>
        <p:spPr bwMode="auto">
          <a:xfrm>
            <a:off x="982663" y="503238"/>
            <a:ext cx="7945437" cy="5842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3200" b="1">
                <a:latin typeface="Abel" pitchFamily="2" charset="0"/>
              </a:rPr>
              <a:t>Epoch count vs. accuracy (for varying learning rates)</a:t>
            </a:r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966788" y="-22225"/>
            <a:ext cx="82391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Test Results</a:t>
            </a:r>
            <a:endParaRPr lang="en-US" sz="1400"/>
          </a:p>
        </p:txBody>
      </p:sp>
      <p:sp>
        <p:nvSpPr>
          <p:cNvPr id="55300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55301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55302" name="TextBox 8"/>
          <p:cNvSpPr>
            <a:spLocks noChangeArrowheads="1"/>
          </p:cNvSpPr>
          <p:nvPr/>
        </p:nvSpPr>
        <p:spPr bwMode="auto">
          <a:xfrm>
            <a:off x="80963" y="4405313"/>
            <a:ext cx="1771650" cy="73818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solidFill>
                  <a:schemeClr val="bg2"/>
                </a:solidFill>
              </a:rPr>
              <a:t>No of epochs = 30</a:t>
            </a:r>
          </a:p>
          <a:p>
            <a:r>
              <a:rPr lang="en-US" sz="1400">
                <a:solidFill>
                  <a:schemeClr val="bg2"/>
                </a:solidFill>
              </a:rPr>
              <a:t>Mini batch size = 10</a:t>
            </a:r>
          </a:p>
          <a:p>
            <a:endParaRPr lang="en-US" sz="1400">
              <a:solidFill>
                <a:schemeClr val="bg2"/>
              </a:solidFill>
            </a:endParaRPr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057275"/>
            <a:ext cx="6477000" cy="385921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/>
          <p:cNvSpPr>
            <a:spLocks noChangeArrowheads="1"/>
          </p:cNvSpPr>
          <p:nvPr/>
        </p:nvSpPr>
        <p:spPr bwMode="auto">
          <a:xfrm>
            <a:off x="1011238" y="514350"/>
            <a:ext cx="2444750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What is OCR?</a:t>
            </a:r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990600" y="-22225"/>
            <a:ext cx="871538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Introduction</a:t>
            </a:r>
            <a:endParaRPr lang="en-US" sz="1400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18437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18438" name="TextBox 7"/>
          <p:cNvSpPr>
            <a:spLocks noChangeArrowheads="1"/>
          </p:cNvSpPr>
          <p:nvPr/>
        </p:nvSpPr>
        <p:spPr bwMode="auto">
          <a:xfrm>
            <a:off x="1371600" y="1504950"/>
            <a:ext cx="43434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Picture with text -&gt; editable text</a:t>
            </a:r>
          </a:p>
        </p:txBody>
      </p:sp>
      <p:pic>
        <p:nvPicPr>
          <p:cNvPr id="18439" name="Picture Placeholder 2"/>
          <p:cNvPicPr>
            <a:picLocks noChangeAspect="1" noChangeArrowheads="1"/>
          </p:cNvPicPr>
          <p:nvPr/>
        </p:nvPicPr>
        <p:blipFill>
          <a:blip r:embed="rId2"/>
          <a:srcRect b="37500"/>
          <a:stretch>
            <a:fillRect/>
          </a:stretch>
        </p:blipFill>
        <p:spPr bwMode="auto">
          <a:xfrm>
            <a:off x="346075" y="2419350"/>
            <a:ext cx="3773488" cy="1905000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8440" name="Picture 12"/>
          <p:cNvPicPr>
            <a:picLocks noChangeAspect="1" noChangeArrowheads="1"/>
          </p:cNvPicPr>
          <p:nvPr/>
        </p:nvPicPr>
        <p:blipFill>
          <a:blip r:embed="rId3"/>
          <a:srcRect t="-2" r="23201" b="41768"/>
          <a:stretch>
            <a:fillRect/>
          </a:stretch>
        </p:blipFill>
        <p:spPr bwMode="auto">
          <a:xfrm>
            <a:off x="4419600" y="2419350"/>
            <a:ext cx="4038600" cy="19050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441" name="TextBox 13"/>
          <p:cNvSpPr>
            <a:spLocks noChangeArrowheads="1"/>
          </p:cNvSpPr>
          <p:nvPr/>
        </p:nvSpPr>
        <p:spPr bwMode="auto">
          <a:xfrm>
            <a:off x="1497013" y="4400550"/>
            <a:ext cx="1398587" cy="2619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Image with text</a:t>
            </a:r>
          </a:p>
        </p:txBody>
      </p:sp>
      <p:sp>
        <p:nvSpPr>
          <p:cNvPr id="18442" name="TextBox 14"/>
          <p:cNvSpPr>
            <a:spLocks noChangeArrowheads="1"/>
          </p:cNvSpPr>
          <p:nvPr/>
        </p:nvSpPr>
        <p:spPr bwMode="auto">
          <a:xfrm>
            <a:off x="5643563" y="4383088"/>
            <a:ext cx="1747837" cy="2619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Recognised text in editor</a:t>
            </a: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>
            <a:spLocks noChangeArrowheads="1"/>
          </p:cNvSpPr>
          <p:nvPr/>
        </p:nvSpPr>
        <p:spPr bwMode="auto">
          <a:xfrm>
            <a:off x="982663" y="503238"/>
            <a:ext cx="7808912" cy="5842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3200" b="1">
                <a:latin typeface="Abel" pitchFamily="2" charset="0"/>
              </a:rPr>
              <a:t>Epoch count vs. accuracy (for varying training data)</a:t>
            </a:r>
          </a:p>
        </p:txBody>
      </p:sp>
      <p:sp>
        <p:nvSpPr>
          <p:cNvPr id="56323" name="Rectangle 2"/>
          <p:cNvSpPr>
            <a:spLocks noChangeArrowheads="1"/>
          </p:cNvSpPr>
          <p:nvPr/>
        </p:nvSpPr>
        <p:spPr bwMode="auto">
          <a:xfrm>
            <a:off x="966788" y="-22225"/>
            <a:ext cx="82391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Test Results</a:t>
            </a:r>
            <a:endParaRPr lang="en-US" sz="1400"/>
          </a:p>
        </p:txBody>
      </p:sp>
      <p:sp>
        <p:nvSpPr>
          <p:cNvPr id="56324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56325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56326" name="TextBox 8"/>
          <p:cNvSpPr>
            <a:spLocks noChangeArrowheads="1"/>
          </p:cNvSpPr>
          <p:nvPr/>
        </p:nvSpPr>
        <p:spPr bwMode="auto">
          <a:xfrm>
            <a:off x="0" y="4324350"/>
            <a:ext cx="1771650" cy="9540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solidFill>
                  <a:schemeClr val="bg2"/>
                </a:solidFill>
              </a:rPr>
              <a:t>Learning rate = 0.5</a:t>
            </a:r>
          </a:p>
          <a:p>
            <a:r>
              <a:rPr lang="en-US" sz="1400">
                <a:solidFill>
                  <a:schemeClr val="bg2"/>
                </a:solidFill>
              </a:rPr>
              <a:t>No of epochs = 30</a:t>
            </a:r>
          </a:p>
          <a:p>
            <a:r>
              <a:rPr lang="en-US" sz="1400">
                <a:solidFill>
                  <a:schemeClr val="bg2"/>
                </a:solidFill>
              </a:rPr>
              <a:t>Mini batch size = 10</a:t>
            </a:r>
          </a:p>
          <a:p>
            <a:endParaRPr lang="en-US" sz="1400">
              <a:solidFill>
                <a:schemeClr val="bg2"/>
              </a:solidFill>
            </a:endParaRPr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087438"/>
            <a:ext cx="7446963" cy="38227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1"/>
          <p:cNvSpPr>
            <a:spLocks noChangeArrowheads="1"/>
          </p:cNvSpPr>
          <p:nvPr/>
        </p:nvSpPr>
        <p:spPr bwMode="auto">
          <a:xfrm>
            <a:off x="966788" y="176213"/>
            <a:ext cx="8242300" cy="107791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3200" b="1">
                <a:latin typeface="Abel" pitchFamily="2" charset="0"/>
              </a:rPr>
              <a:t>Epoch count vs. accuracy </a:t>
            </a:r>
          </a:p>
          <a:p>
            <a:r>
              <a:rPr lang="en-US" sz="3200" b="1">
                <a:latin typeface="Abel" pitchFamily="2" charset="0"/>
              </a:rPr>
              <a:t>(use of regularization and cross-entropy cost function)</a:t>
            </a:r>
          </a:p>
        </p:txBody>
      </p:sp>
      <p:sp>
        <p:nvSpPr>
          <p:cNvPr id="57347" name="Rectangle 2"/>
          <p:cNvSpPr>
            <a:spLocks noChangeArrowheads="1"/>
          </p:cNvSpPr>
          <p:nvPr/>
        </p:nvSpPr>
        <p:spPr bwMode="auto">
          <a:xfrm>
            <a:off x="966788" y="-22225"/>
            <a:ext cx="82391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Test Results</a:t>
            </a:r>
            <a:endParaRPr lang="en-US" sz="1400"/>
          </a:p>
        </p:txBody>
      </p:sp>
      <p:sp>
        <p:nvSpPr>
          <p:cNvPr id="57348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57349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57350" name="TextBox 8"/>
          <p:cNvSpPr>
            <a:spLocks noChangeArrowheads="1"/>
          </p:cNvSpPr>
          <p:nvPr/>
        </p:nvSpPr>
        <p:spPr bwMode="auto">
          <a:xfrm>
            <a:off x="0" y="4324350"/>
            <a:ext cx="1771650" cy="9540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solidFill>
                  <a:schemeClr val="bg2"/>
                </a:solidFill>
              </a:rPr>
              <a:t>Learning rate = 0.5</a:t>
            </a:r>
          </a:p>
          <a:p>
            <a:r>
              <a:rPr lang="en-US" sz="1400">
                <a:solidFill>
                  <a:schemeClr val="bg2"/>
                </a:solidFill>
              </a:rPr>
              <a:t>No of epochs = 30</a:t>
            </a:r>
          </a:p>
          <a:p>
            <a:r>
              <a:rPr lang="en-US" sz="1400">
                <a:solidFill>
                  <a:schemeClr val="bg2"/>
                </a:solidFill>
              </a:rPr>
              <a:t>Mini batch size = 10</a:t>
            </a:r>
          </a:p>
          <a:p>
            <a:endParaRPr lang="en-US" sz="1400">
              <a:solidFill>
                <a:schemeClr val="bg2"/>
              </a:solidFill>
            </a:endParaRPr>
          </a:p>
        </p:txBody>
      </p:sp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096963"/>
            <a:ext cx="6958013" cy="40560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1"/>
          <p:cNvSpPr>
            <a:spLocks noChangeArrowheads="1"/>
          </p:cNvSpPr>
          <p:nvPr/>
        </p:nvSpPr>
        <p:spPr bwMode="auto">
          <a:xfrm>
            <a:off x="1011238" y="514350"/>
            <a:ext cx="1695450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Test Run</a:t>
            </a:r>
          </a:p>
        </p:txBody>
      </p:sp>
      <p:sp>
        <p:nvSpPr>
          <p:cNvPr id="58371" name="Rectangle 2"/>
          <p:cNvSpPr>
            <a:spLocks noChangeArrowheads="1"/>
          </p:cNvSpPr>
          <p:nvPr/>
        </p:nvSpPr>
        <p:spPr bwMode="auto">
          <a:xfrm>
            <a:off x="966788" y="-22225"/>
            <a:ext cx="82391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Test Results</a:t>
            </a:r>
            <a:endParaRPr lang="en-US" sz="1400"/>
          </a:p>
        </p:txBody>
      </p:sp>
      <p:sp>
        <p:nvSpPr>
          <p:cNvPr id="58372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58373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pic>
        <p:nvPicPr>
          <p:cNvPr id="5837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581150"/>
            <a:ext cx="6907213" cy="29718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8375" name="Title 1"/>
          <p:cNvSpPr>
            <a:spLocks noChangeArrowheads="1"/>
          </p:cNvSpPr>
          <p:nvPr/>
        </p:nvSpPr>
        <p:spPr bwMode="auto">
          <a:xfrm>
            <a:off x="3733800" y="4646613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Input Image</a:t>
            </a:r>
          </a:p>
        </p:txBody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1"/>
          <p:cNvSpPr>
            <a:spLocks noChangeArrowheads="1"/>
          </p:cNvSpPr>
          <p:nvPr/>
        </p:nvSpPr>
        <p:spPr bwMode="auto">
          <a:xfrm>
            <a:off x="1011238" y="514350"/>
            <a:ext cx="1695450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Test Run</a:t>
            </a:r>
          </a:p>
        </p:txBody>
      </p:sp>
      <p:sp>
        <p:nvSpPr>
          <p:cNvPr id="59395" name="Rectangle 2"/>
          <p:cNvSpPr>
            <a:spLocks noChangeArrowheads="1"/>
          </p:cNvSpPr>
          <p:nvPr/>
        </p:nvSpPr>
        <p:spPr bwMode="auto">
          <a:xfrm>
            <a:off x="966788" y="-22225"/>
            <a:ext cx="82391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Test Results</a:t>
            </a:r>
            <a:endParaRPr lang="en-US" sz="1400"/>
          </a:p>
        </p:txBody>
      </p:sp>
      <p:sp>
        <p:nvSpPr>
          <p:cNvPr id="59396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59397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pic>
        <p:nvPicPr>
          <p:cNvPr id="5939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6150" y="115888"/>
            <a:ext cx="5513388" cy="23717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9399" name="Title 1"/>
          <p:cNvSpPr>
            <a:spLocks noChangeArrowheads="1"/>
          </p:cNvSpPr>
          <p:nvPr/>
        </p:nvSpPr>
        <p:spPr bwMode="auto">
          <a:xfrm>
            <a:off x="5791200" y="2509838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Input Image</a:t>
            </a:r>
          </a:p>
        </p:txBody>
      </p:sp>
      <p:sp>
        <p:nvSpPr>
          <p:cNvPr id="59400" name="TextBox 5"/>
          <p:cNvSpPr>
            <a:spLocks noChangeArrowheads="1"/>
          </p:cNvSpPr>
          <p:nvPr/>
        </p:nvSpPr>
        <p:spPr bwMode="auto">
          <a:xfrm>
            <a:off x="304800" y="2790825"/>
            <a:ext cx="6062663" cy="19383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200"/>
              <a:t>The chief advantage of variable.length subnetting is QeNibility an organizati9n can </a:t>
            </a:r>
          </a:p>
          <a:p>
            <a:r>
              <a:rPr lang="en-US" sz="1200"/>
              <a:t>have a mixture of large and small networks, and can achieve higher utilization of the </a:t>
            </a:r>
          </a:p>
          <a:p>
            <a:r>
              <a:rPr lang="en-US" sz="1200"/>
              <a:t>address space. However, variable-length subnetting has serious disadvantages. Most </a:t>
            </a:r>
          </a:p>
          <a:p>
            <a:r>
              <a:rPr lang="en-US" sz="1200"/>
              <a:t>imponant, values for subnets must be assigned carefully to avoid address ambiguip 1 a </a:t>
            </a:r>
          </a:p>
          <a:p>
            <a:r>
              <a:rPr lang="en-US" sz="1200"/>
              <a:t>situation in which an address is intemreted differently depending on the physical net. </a:t>
            </a:r>
          </a:p>
          <a:p>
            <a:r>
              <a:rPr lang="en-US" sz="1200"/>
              <a:t>work. For example, an address can appear to match two different subnets. As a result, </a:t>
            </a:r>
          </a:p>
          <a:p>
            <a:r>
              <a:rPr lang="en-US" sz="1200"/>
              <a:t>invalid vadable.length subnets may make it impossible for all pairs of hosts to com- </a:t>
            </a:r>
          </a:p>
          <a:p>
            <a:r>
              <a:rPr lang="en-US" sz="1200"/>
              <a:t>municate. Routers cannot resolve such ambiguity, which means that an invalid assign. </a:t>
            </a:r>
          </a:p>
          <a:p>
            <a:r>
              <a:rPr lang="en-US" sz="1200"/>
              <a:t>ment can only be repaired by renumbering. Thus, network managew are discouraged </a:t>
            </a:r>
          </a:p>
          <a:p>
            <a:r>
              <a:rPr lang="en-US" sz="1200"/>
              <a:t>from using variable.length subnetting. </a:t>
            </a:r>
          </a:p>
        </p:txBody>
      </p:sp>
      <p:sp>
        <p:nvSpPr>
          <p:cNvPr id="59401" name="Title 1"/>
          <p:cNvSpPr>
            <a:spLocks noChangeArrowheads="1"/>
          </p:cNvSpPr>
          <p:nvPr/>
        </p:nvSpPr>
        <p:spPr bwMode="auto">
          <a:xfrm>
            <a:off x="2667000" y="4751388"/>
            <a:ext cx="2667000" cy="2587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defTabSz="685800">
              <a:lnSpc>
                <a:spcPct val="90000"/>
              </a:lnSpc>
              <a:buSzPct val="45000"/>
              <a:buFont typeface="StarSymbol"/>
              <a:buNone/>
            </a:pPr>
            <a:r>
              <a:rPr lang="en-GB" sz="1200" b="1">
                <a:latin typeface="Lato Regular"/>
                <a:cs typeface="Arial" charset="0"/>
              </a:rPr>
              <a:t>Fig: Extracted text</a:t>
            </a:r>
          </a:p>
        </p:txBody>
      </p:sp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1"/>
          <p:cNvSpPr>
            <a:spLocks noChangeArrowheads="1"/>
          </p:cNvSpPr>
          <p:nvPr/>
        </p:nvSpPr>
        <p:spPr bwMode="auto">
          <a:xfrm>
            <a:off x="1011238" y="514350"/>
            <a:ext cx="2292350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Limitations</a:t>
            </a:r>
          </a:p>
        </p:txBody>
      </p:sp>
      <p:sp>
        <p:nvSpPr>
          <p:cNvPr id="60419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60420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60421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60422" name="TextBox 6"/>
          <p:cNvSpPr>
            <a:spLocks noChangeArrowheads="1"/>
          </p:cNvSpPr>
          <p:nvPr/>
        </p:nvSpPr>
        <p:spPr bwMode="auto">
          <a:xfrm>
            <a:off x="914400" y="2038350"/>
            <a:ext cx="4191000" cy="23082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The system cannot work with an input image consisting of only a small amount of text and a large amount of scenery.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endParaRPr lang="en-US"/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The text should be darker and the background should be brighter.</a:t>
            </a:r>
          </a:p>
          <a:p>
            <a:pPr marL="285750" indent="-285750">
              <a:buClr>
                <a:srgbClr val="548235"/>
              </a:buClr>
            </a:pPr>
            <a:endParaRPr lang="en-US"/>
          </a:p>
        </p:txBody>
      </p:sp>
      <p:sp>
        <p:nvSpPr>
          <p:cNvPr id="60423" name="TextBox 7"/>
          <p:cNvSpPr>
            <a:spLocks noChangeArrowheads="1"/>
          </p:cNvSpPr>
          <p:nvPr/>
        </p:nvSpPr>
        <p:spPr bwMode="auto">
          <a:xfrm>
            <a:off x="1066800" y="1504950"/>
            <a:ext cx="18288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Text separation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424" name="TextBox 10"/>
          <p:cNvSpPr>
            <a:spLocks noChangeArrowheads="1"/>
          </p:cNvSpPr>
          <p:nvPr/>
        </p:nvSpPr>
        <p:spPr bwMode="auto">
          <a:xfrm>
            <a:off x="5867400" y="4186238"/>
            <a:ext cx="2438400" cy="2762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200" b="1">
                <a:latin typeface="Abel" pitchFamily="2" charset="0"/>
                <a:ea typeface="Open Sans"/>
                <a:cs typeface="Open Sans"/>
              </a:rPr>
              <a:t>Fig: text with background scenery</a:t>
            </a:r>
          </a:p>
        </p:txBody>
      </p:sp>
      <p:pic>
        <p:nvPicPr>
          <p:cNvPr id="6042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1738" y="1547813"/>
            <a:ext cx="3903662" cy="261461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1"/>
          <p:cNvSpPr>
            <a:spLocks noChangeArrowheads="1"/>
          </p:cNvSpPr>
          <p:nvPr/>
        </p:nvSpPr>
        <p:spPr bwMode="auto">
          <a:xfrm>
            <a:off x="1011238" y="514350"/>
            <a:ext cx="2292350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Limitations</a:t>
            </a:r>
          </a:p>
        </p:txBody>
      </p:sp>
      <p:sp>
        <p:nvSpPr>
          <p:cNvPr id="61443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61444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61445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61446" name="TextBox 6"/>
          <p:cNvSpPr>
            <a:spLocks noChangeArrowheads="1"/>
          </p:cNvSpPr>
          <p:nvPr/>
        </p:nvSpPr>
        <p:spPr bwMode="auto">
          <a:xfrm>
            <a:off x="914400" y="2038350"/>
            <a:ext cx="3581400" cy="14779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The text lines in the input image should be prominently separated such that it is possible for detection by horizontal projection method.</a:t>
            </a:r>
          </a:p>
        </p:txBody>
      </p:sp>
      <p:sp>
        <p:nvSpPr>
          <p:cNvPr id="61447" name="TextBox 7"/>
          <p:cNvSpPr>
            <a:spLocks noChangeArrowheads="1"/>
          </p:cNvSpPr>
          <p:nvPr/>
        </p:nvSpPr>
        <p:spPr bwMode="auto">
          <a:xfrm>
            <a:off x="1066800" y="1504950"/>
            <a:ext cx="16002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Skewed text.</a:t>
            </a:r>
          </a:p>
        </p:txBody>
      </p:sp>
      <p:sp>
        <p:nvSpPr>
          <p:cNvPr id="61448" name="TextBox 10"/>
          <p:cNvSpPr>
            <a:spLocks noChangeArrowheads="1"/>
          </p:cNvSpPr>
          <p:nvPr/>
        </p:nvSpPr>
        <p:spPr bwMode="auto">
          <a:xfrm>
            <a:off x="6248400" y="4159250"/>
            <a:ext cx="2438400" cy="2762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200" b="1">
                <a:latin typeface="Abel" pitchFamily="2" charset="0"/>
                <a:ea typeface="Open Sans"/>
                <a:cs typeface="Open Sans"/>
              </a:rPr>
              <a:t>Fig: skewed text</a:t>
            </a:r>
          </a:p>
        </p:txBody>
      </p:sp>
      <p:pic>
        <p:nvPicPr>
          <p:cNvPr id="61449" name="Picture 5"/>
          <p:cNvPicPr>
            <a:picLocks noChangeAspect="1" noChangeArrowheads="1"/>
          </p:cNvPicPr>
          <p:nvPr/>
        </p:nvPicPr>
        <p:blipFill>
          <a:blip r:embed="rId3"/>
          <a:srcRect l="21432" t="14444" b="5556"/>
          <a:stretch>
            <a:fillRect/>
          </a:stretch>
        </p:blipFill>
        <p:spPr bwMode="auto">
          <a:xfrm>
            <a:off x="4953000" y="1155700"/>
            <a:ext cx="3886200" cy="29670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1"/>
          <p:cNvSpPr>
            <a:spLocks noChangeArrowheads="1"/>
          </p:cNvSpPr>
          <p:nvPr/>
        </p:nvSpPr>
        <p:spPr bwMode="auto">
          <a:xfrm>
            <a:off x="1011238" y="514350"/>
            <a:ext cx="2565400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Future works</a:t>
            </a:r>
          </a:p>
        </p:txBody>
      </p:sp>
      <p:sp>
        <p:nvSpPr>
          <p:cNvPr id="62467" name="Rectangle 2"/>
          <p:cNvSpPr>
            <a:spLocks noChangeArrowheads="1"/>
          </p:cNvSpPr>
          <p:nvPr/>
        </p:nvSpPr>
        <p:spPr bwMode="auto">
          <a:xfrm>
            <a:off x="966788" y="-22225"/>
            <a:ext cx="1081087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Implementation</a:t>
            </a:r>
            <a:endParaRPr lang="en-US" sz="1400"/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62469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62470" name="TextBox 6"/>
          <p:cNvSpPr>
            <a:spLocks noChangeArrowheads="1"/>
          </p:cNvSpPr>
          <p:nvPr/>
        </p:nvSpPr>
        <p:spPr bwMode="auto">
          <a:xfrm>
            <a:off x="914400" y="2266950"/>
            <a:ext cx="3581400" cy="203200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Addition of skew correction.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endParaRPr lang="en-US"/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More interactive GUI.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endParaRPr lang="en-US"/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Handwriting recognition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endParaRPr lang="en-US"/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Processing using CUDA</a:t>
            </a:r>
          </a:p>
        </p:txBody>
      </p:sp>
      <p:sp>
        <p:nvSpPr>
          <p:cNvPr id="62471" name="TextBox 7"/>
          <p:cNvSpPr>
            <a:spLocks noChangeArrowheads="1"/>
          </p:cNvSpPr>
          <p:nvPr/>
        </p:nvSpPr>
        <p:spPr bwMode="auto">
          <a:xfrm>
            <a:off x="1066800" y="1504950"/>
            <a:ext cx="43434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There is always room for improvement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3" cstate="print"/>
          <a:srcRect b="6834"/>
          <a:stretch>
            <a:fillRect/>
          </a:stretch>
        </p:blipFill>
        <p:spPr bwMode="auto">
          <a:xfrm>
            <a:off x="5867400" y="1173163"/>
            <a:ext cx="3962400" cy="39465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 noChangeArrowheads="1"/>
          </p:cNvSpPr>
          <p:nvPr>
            <p:ph type="title"/>
          </p:nvPr>
        </p:nvSpPr>
        <p:spPr>
          <a:xfrm>
            <a:off x="1625600" y="919163"/>
            <a:ext cx="6961188" cy="2640012"/>
          </a:xfrm>
        </p:spPr>
        <p:txBody>
          <a:bodyPr/>
          <a:lstStyle/>
          <a:p>
            <a:r>
              <a:rPr lang="en-US" smtClean="0"/>
              <a:t> 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4"/>
          <p:cNvSpPr>
            <a:spLocks noChangeArrowheads="1"/>
          </p:cNvSpPr>
          <p:nvPr/>
        </p:nvSpPr>
        <p:spPr bwMode="auto">
          <a:xfrm>
            <a:off x="5589588" y="695325"/>
            <a:ext cx="3429000" cy="1870075"/>
          </a:xfrm>
          <a:prstGeom prst="rect">
            <a:avLst/>
          </a:prstGeom>
          <a:blipFill dpi="0" rotWithShape="1">
            <a:blip r:embed="rId3" cstate="print">
              <a:alphaModFix amt="79000"/>
            </a:blip>
            <a:srcRect/>
            <a:stretch>
              <a:fillRect/>
            </a:stretch>
          </a:blip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19459" name="TextBox 1"/>
          <p:cNvSpPr>
            <a:spLocks noChangeArrowheads="1"/>
          </p:cNvSpPr>
          <p:nvPr/>
        </p:nvSpPr>
        <p:spPr bwMode="auto">
          <a:xfrm>
            <a:off x="1011238" y="514350"/>
            <a:ext cx="461168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Artificial Neural Network</a:t>
            </a:r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990600" y="-22225"/>
            <a:ext cx="871538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Introduction</a:t>
            </a:r>
            <a:endParaRPr lang="en-US" sz="14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19463" name="TextBox 6"/>
          <p:cNvSpPr>
            <a:spLocks noChangeArrowheads="1"/>
          </p:cNvSpPr>
          <p:nvPr/>
        </p:nvSpPr>
        <p:spPr bwMode="auto">
          <a:xfrm>
            <a:off x="1143000" y="2038350"/>
            <a:ext cx="4479925" cy="258603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Functional unit is neuron.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Neuron takes several inputs and produces single output.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Needs to be trained first with set of examples called </a:t>
            </a:r>
            <a:r>
              <a:rPr lang="en-US" b="1"/>
              <a:t>training data</a:t>
            </a:r>
            <a:r>
              <a:rPr lang="en-US"/>
              <a:t>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Training sets values for weights and biases.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Increase no. of training examples -  improve its accuracy.</a:t>
            </a:r>
          </a:p>
        </p:txBody>
      </p:sp>
      <p:sp>
        <p:nvSpPr>
          <p:cNvPr id="19464" name="TextBox 7"/>
          <p:cNvSpPr>
            <a:spLocks noChangeArrowheads="1"/>
          </p:cNvSpPr>
          <p:nvPr/>
        </p:nvSpPr>
        <p:spPr bwMode="auto">
          <a:xfrm>
            <a:off x="1371600" y="1504950"/>
            <a:ext cx="39624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Inspired by biological neural network</a:t>
            </a:r>
          </a:p>
        </p:txBody>
      </p:sp>
      <p:pic>
        <p:nvPicPr>
          <p:cNvPr id="19465" name="Picture 8"/>
          <p:cNvPicPr>
            <a:picLocks noChangeAspect="1" noChangeArrowheads="1"/>
          </p:cNvPicPr>
          <p:nvPr/>
        </p:nvPicPr>
        <p:blipFill>
          <a:blip r:embed="rId4"/>
          <a:srcRect l="16193"/>
          <a:stretch>
            <a:fillRect/>
          </a:stretch>
        </p:blipFill>
        <p:spPr bwMode="auto">
          <a:xfrm>
            <a:off x="5486400" y="2833688"/>
            <a:ext cx="3635375" cy="16351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466" name="TextBox 12"/>
          <p:cNvSpPr>
            <a:spLocks noChangeArrowheads="1"/>
          </p:cNvSpPr>
          <p:nvPr/>
        </p:nvSpPr>
        <p:spPr bwMode="auto">
          <a:xfrm>
            <a:off x="6324600" y="4443413"/>
            <a:ext cx="1752600" cy="261937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1100" b="1">
                <a:latin typeface="Abel" pitchFamily="2" charset="0"/>
                <a:ea typeface="Open Sans"/>
                <a:cs typeface="Open Sans"/>
              </a:rPr>
              <a:t>Fig: model of a perceptron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1"/>
          <p:cNvSpPr>
            <a:spLocks noChangeArrowheads="1"/>
          </p:cNvSpPr>
          <p:nvPr/>
        </p:nvSpPr>
        <p:spPr bwMode="auto">
          <a:xfrm>
            <a:off x="1011238" y="514350"/>
            <a:ext cx="2016125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Objectives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990600" y="-22225"/>
            <a:ext cx="871538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Introduction</a:t>
            </a:r>
            <a:endParaRPr lang="en-US" sz="1400"/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20485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20486" name="TextBox 6"/>
          <p:cNvSpPr>
            <a:spLocks noChangeArrowheads="1"/>
          </p:cNvSpPr>
          <p:nvPr/>
        </p:nvSpPr>
        <p:spPr bwMode="auto">
          <a:xfrm>
            <a:off x="1143000" y="2038350"/>
            <a:ext cx="4953000" cy="9239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548235"/>
              </a:buClr>
              <a:buFont typeface="Arial" charset="0"/>
              <a:buChar char="•"/>
            </a:pPr>
            <a:r>
              <a:rPr lang="en-US"/>
              <a:t>To create an OCR software that recognizes characters from a scanned image of printed text.</a:t>
            </a:r>
          </a:p>
        </p:txBody>
      </p:sp>
      <p:sp>
        <p:nvSpPr>
          <p:cNvPr id="20487" name="TextBox 7"/>
          <p:cNvSpPr>
            <a:spLocks noChangeArrowheads="1"/>
          </p:cNvSpPr>
          <p:nvPr/>
        </p:nvSpPr>
        <p:spPr bwMode="auto">
          <a:xfrm>
            <a:off x="1371600" y="1504950"/>
            <a:ext cx="3276600" cy="4079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Accurate text recognition</a:t>
            </a:r>
          </a:p>
        </p:txBody>
      </p:sp>
      <p:pic>
        <p:nvPicPr>
          <p:cNvPr id="20488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1281113"/>
            <a:ext cx="2419350" cy="2419350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Placeholder 7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/>
          <a:srcRect t="12920" b="44958"/>
          <a:stretch>
            <a:fillRect/>
          </a:stretch>
        </p:blipFill>
        <p:spPr>
          <a:xfrm>
            <a:off x="-19050" y="0"/>
            <a:ext cx="9177338" cy="2571750"/>
          </a:xfrm>
        </p:spPr>
      </p:pic>
      <p:sp>
        <p:nvSpPr>
          <p:cNvPr id="21507" name="Rectangle 127"/>
          <p:cNvSpPr>
            <a:spLocks noChangeAspect="1" noChangeArrowheads="1"/>
          </p:cNvSpPr>
          <p:nvPr/>
        </p:nvSpPr>
        <p:spPr bwMode="auto">
          <a:xfrm>
            <a:off x="-79375" y="-20638"/>
            <a:ext cx="9229725" cy="2592388"/>
          </a:xfrm>
          <a:prstGeom prst="rect">
            <a:avLst/>
          </a:prstGeom>
          <a:solidFill>
            <a:srgbClr val="203864">
              <a:alpha val="81960"/>
            </a:srgbClr>
          </a:solidFill>
          <a:ln w="6350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 defTabSz="684213"/>
            <a:endParaRPr lang="en-US" sz="600"/>
          </a:p>
        </p:txBody>
      </p:sp>
      <p:grpSp>
        <p:nvGrpSpPr>
          <p:cNvPr id="21508" name="Group 128"/>
          <p:cNvGrpSpPr>
            <a:grpSpLocks/>
          </p:cNvGrpSpPr>
          <p:nvPr/>
        </p:nvGrpSpPr>
        <p:grpSpPr bwMode="auto">
          <a:xfrm>
            <a:off x="1395413" y="2979738"/>
            <a:ext cx="904875" cy="904875"/>
            <a:chOff x="10914389" y="3398630"/>
            <a:chExt cx="2545697" cy="2546360"/>
          </a:xfrm>
        </p:grpSpPr>
        <p:sp>
          <p:nvSpPr>
            <p:cNvPr id="21509" name="Freeform 9"/>
            <p:cNvSpPr>
              <a:spLocks noEditPoints="1"/>
            </p:cNvSpPr>
            <p:nvPr/>
          </p:nvSpPr>
          <p:spPr bwMode="auto">
            <a:xfrm>
              <a:off x="10914389" y="3398630"/>
              <a:ext cx="2545697" cy="2546360"/>
            </a:xfrm>
            <a:custGeom>
              <a:avLst/>
              <a:gdLst/>
              <a:ahLst/>
              <a:cxnLst>
                <a:cxn ang="0">
                  <a:pos x="512" y="0"/>
                </a:cxn>
                <a:cxn ang="0">
                  <a:pos x="0" y="512"/>
                </a:cxn>
                <a:cxn ang="0">
                  <a:pos x="512" y="1024"/>
                </a:cxn>
                <a:cxn ang="0">
                  <a:pos x="1024" y="512"/>
                </a:cxn>
                <a:cxn ang="0">
                  <a:pos x="512" y="0"/>
                </a:cxn>
                <a:cxn ang="0">
                  <a:pos x="512" y="951"/>
                </a:cxn>
                <a:cxn ang="0">
                  <a:pos x="73" y="512"/>
                </a:cxn>
                <a:cxn ang="0">
                  <a:pos x="512" y="73"/>
                </a:cxn>
                <a:cxn ang="0">
                  <a:pos x="951" y="512"/>
                </a:cxn>
                <a:cxn ang="0">
                  <a:pos x="512" y="951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lIns="68566" tIns="34283" rIns="68566" bIns="34283"/>
            <a:lstStyle/>
            <a:p>
              <a:pPr defTabSz="684213"/>
              <a:endParaRPr lang="id-ID" sz="600"/>
            </a:p>
          </p:txBody>
        </p:sp>
        <p:grpSp>
          <p:nvGrpSpPr>
            <p:cNvPr id="21510" name="Group 130"/>
            <p:cNvGrpSpPr>
              <a:grpSpLocks/>
            </p:cNvGrpSpPr>
            <p:nvPr/>
          </p:nvGrpSpPr>
          <p:grpSpPr bwMode="auto">
            <a:xfrm>
              <a:off x="11795226" y="4278110"/>
              <a:ext cx="787195" cy="787400"/>
              <a:chOff x="6350" y="4763"/>
              <a:chExt cx="2898775" cy="2898776"/>
            </a:xfrm>
          </p:grpSpPr>
          <p:sp>
            <p:nvSpPr>
              <p:cNvPr id="21511" name="Freeform 131"/>
              <p:cNvSpPr>
                <a:spLocks/>
              </p:cNvSpPr>
              <p:nvPr/>
            </p:nvSpPr>
            <p:spPr bwMode="auto">
              <a:xfrm>
                <a:off x="6350" y="4763"/>
                <a:ext cx="727075" cy="723900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2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1512" name="Freeform 132"/>
              <p:cNvSpPr>
                <a:spLocks/>
              </p:cNvSpPr>
              <p:nvPr/>
            </p:nvSpPr>
            <p:spPr bwMode="auto">
              <a:xfrm>
                <a:off x="6350" y="1093788"/>
                <a:ext cx="727075" cy="722313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168" y="192"/>
                  </a:cxn>
                  <a:cxn ang="0">
                    <a:pos x="193" y="168"/>
                  </a:cxn>
                  <a:cxn ang="0">
                    <a:pos x="193" y="24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1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1513" name="Freeform 162"/>
              <p:cNvSpPr>
                <a:spLocks/>
              </p:cNvSpPr>
              <p:nvPr/>
            </p:nvSpPr>
            <p:spPr bwMode="auto">
              <a:xfrm>
                <a:off x="6350" y="2178051"/>
                <a:ext cx="727075" cy="725488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168" y="193"/>
                  </a:cxn>
                  <a:cxn ang="0">
                    <a:pos x="193" y="169"/>
                  </a:cxn>
                  <a:cxn ang="0">
                    <a:pos x="193" y="25"/>
                  </a:cxn>
                  <a:cxn ang="0">
                    <a:pos x="168" y="0"/>
                  </a:cxn>
                </a:cxnLst>
                <a:rect l="0" t="0" r="r" b="b"/>
                <a:pathLst>
                  <a:path w="193" h="193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168" y="193"/>
                      <a:pt x="168" y="193"/>
                      <a:pt x="168" y="193"/>
                    </a:cubicBezTo>
                    <a:cubicBezTo>
                      <a:pt x="182" y="193"/>
                      <a:pt x="193" y="182"/>
                      <a:pt x="193" y="169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1514" name="Freeform 8"/>
              <p:cNvSpPr>
                <a:spLocks/>
              </p:cNvSpPr>
              <p:nvPr/>
            </p:nvSpPr>
            <p:spPr bwMode="auto">
              <a:xfrm>
                <a:off x="1095375" y="4763"/>
                <a:ext cx="1809750" cy="723900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2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1515" name="Freeform 9"/>
              <p:cNvSpPr>
                <a:spLocks/>
              </p:cNvSpPr>
              <p:nvPr/>
            </p:nvSpPr>
            <p:spPr bwMode="auto">
              <a:xfrm>
                <a:off x="1095375" y="1093788"/>
                <a:ext cx="1809750" cy="722313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168"/>
                  </a:cxn>
                  <a:cxn ang="0">
                    <a:pos x="24" y="192"/>
                  </a:cxn>
                  <a:cxn ang="0">
                    <a:pos x="457" y="192"/>
                  </a:cxn>
                  <a:cxn ang="0">
                    <a:pos x="481" y="168"/>
                  </a:cxn>
                  <a:cxn ang="0">
                    <a:pos x="481" y="24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1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  <p:sp>
            <p:nvSpPr>
              <p:cNvPr id="21516" name="Freeform 10"/>
              <p:cNvSpPr>
                <a:spLocks/>
              </p:cNvSpPr>
              <p:nvPr/>
            </p:nvSpPr>
            <p:spPr bwMode="auto">
              <a:xfrm>
                <a:off x="1095375" y="2178051"/>
                <a:ext cx="1809750" cy="725488"/>
              </a:xfrm>
              <a:custGeom>
                <a:avLst/>
                <a:gdLst/>
                <a:ahLst/>
                <a:cxnLst>
                  <a:cxn ang="0">
                    <a:pos x="457" y="0"/>
                  </a:cxn>
                  <a:cxn ang="0">
                    <a:pos x="24" y="0"/>
                  </a:cxn>
                  <a:cxn ang="0">
                    <a:pos x="0" y="25"/>
                  </a:cxn>
                  <a:cxn ang="0">
                    <a:pos x="0" y="169"/>
                  </a:cxn>
                  <a:cxn ang="0">
                    <a:pos x="24" y="193"/>
                  </a:cxn>
                  <a:cxn ang="0">
                    <a:pos x="457" y="193"/>
                  </a:cxn>
                  <a:cxn ang="0">
                    <a:pos x="481" y="169"/>
                  </a:cxn>
                  <a:cxn ang="0">
                    <a:pos x="481" y="25"/>
                  </a:cxn>
                  <a:cxn ang="0">
                    <a:pos x="457" y="0"/>
                  </a:cxn>
                </a:cxnLst>
                <a:rect l="0" t="0" r="r" b="b"/>
                <a:pathLst>
                  <a:path w="481" h="193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457" y="193"/>
                      <a:pt x="457" y="193"/>
                      <a:pt x="457" y="193"/>
                    </a:cubicBezTo>
                    <a:cubicBezTo>
                      <a:pt x="470" y="193"/>
                      <a:pt x="481" y="182"/>
                      <a:pt x="481" y="169"/>
                    </a:cubicBezTo>
                    <a:cubicBezTo>
                      <a:pt x="481" y="25"/>
                      <a:pt x="481" y="25"/>
                      <a:pt x="481" y="25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84213"/>
                <a:endParaRPr lang="id-ID" sz="600"/>
              </a:p>
            </p:txBody>
          </p:sp>
        </p:grpSp>
      </p:grpSp>
      <p:grpSp>
        <p:nvGrpSpPr>
          <p:cNvPr id="21517" name="Group 61"/>
          <p:cNvGrpSpPr>
            <a:grpSpLocks/>
          </p:cNvGrpSpPr>
          <p:nvPr/>
        </p:nvGrpSpPr>
        <p:grpSpPr bwMode="auto">
          <a:xfrm>
            <a:off x="1873250" y="631825"/>
            <a:ext cx="5365750" cy="796925"/>
            <a:chOff x="6452385" y="467926"/>
            <a:chExt cx="12359700" cy="2124799"/>
          </a:xfrm>
        </p:grpSpPr>
        <p:sp>
          <p:nvSpPr>
            <p:cNvPr id="21518" name="TextBox 63"/>
            <p:cNvSpPr>
              <a:spLocks noChangeArrowheads="1"/>
            </p:cNvSpPr>
            <p:nvPr/>
          </p:nvSpPr>
          <p:spPr bwMode="auto">
            <a:xfrm>
              <a:off x="6452385" y="467926"/>
              <a:ext cx="12359700" cy="2062087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34283" tIns="17142" rIns="34283" bIns="17142"/>
            <a:lstStyle/>
            <a:p>
              <a:pPr algn="ctr"/>
              <a:r>
                <a:rPr lang="en-US" sz="4800" b="1">
                  <a:latin typeface="Lato Regular"/>
                  <a:ea typeface="Lato Regular"/>
                  <a:cs typeface="Lato Regular"/>
                </a:rPr>
                <a:t>ANALYSIS</a:t>
              </a:r>
              <a:endParaRPr lang="id-ID" sz="4800" b="1">
                <a:latin typeface="Lato Regular"/>
                <a:ea typeface="Lato Regular"/>
                <a:cs typeface="Lato Regular"/>
              </a:endParaRPr>
            </a:p>
          </p:txBody>
        </p:sp>
        <p:sp>
          <p:nvSpPr>
            <p:cNvPr id="21519" name="Rectangle 77"/>
            <p:cNvSpPr>
              <a:spLocks noChangeArrowheads="1"/>
            </p:cNvSpPr>
            <p:nvPr/>
          </p:nvSpPr>
          <p:spPr bwMode="auto">
            <a:xfrm>
              <a:off x="9639394" y="2470808"/>
              <a:ext cx="5985682" cy="121917"/>
            </a:xfrm>
            <a:prstGeom prst="rect">
              <a:avLst/>
            </a:prstGeom>
            <a:solidFill>
              <a:srgbClr val="808080"/>
            </a:solidFill>
            <a:ln w="6350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52" tIns="17127" rIns="34252" bIns="17127" anchor="ctr"/>
            <a:lstStyle/>
            <a:p>
              <a:pPr algn="ctr"/>
              <a:endParaRPr lang="en-US" sz="600">
                <a:solidFill>
                  <a:schemeClr val="accent2"/>
                </a:solidFill>
                <a:latin typeface="Open Sans Light"/>
              </a:endParaRPr>
            </a:p>
          </p:txBody>
        </p:sp>
      </p:grpSp>
      <p:grpSp>
        <p:nvGrpSpPr>
          <p:cNvPr id="21520" name="Group 1"/>
          <p:cNvGrpSpPr>
            <a:grpSpLocks/>
          </p:cNvGrpSpPr>
          <p:nvPr/>
        </p:nvGrpSpPr>
        <p:grpSpPr bwMode="auto">
          <a:xfrm>
            <a:off x="3048000" y="2868613"/>
            <a:ext cx="4129088" cy="452437"/>
            <a:chOff x="6763349" y="5499169"/>
            <a:chExt cx="11011892" cy="1206446"/>
          </a:xfrm>
        </p:grpSpPr>
        <p:sp>
          <p:nvSpPr>
            <p:cNvPr id="21521" name="TextBox 100"/>
            <p:cNvSpPr>
              <a:spLocks noChangeArrowheads="1"/>
            </p:cNvSpPr>
            <p:nvPr/>
          </p:nvSpPr>
          <p:spPr bwMode="auto">
            <a:xfrm>
              <a:off x="7719189" y="5499169"/>
              <a:ext cx="10056052" cy="1206446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000" b="1" dirty="0">
                  <a:ea typeface="Lato Light"/>
                  <a:cs typeface="Lato Light"/>
                </a:rPr>
                <a:t> </a:t>
              </a:r>
              <a:r>
                <a:rPr lang="en-US" sz="2000" b="1" dirty="0" smtClean="0">
                  <a:ea typeface="Lato Light"/>
                  <a:cs typeface="Lato Light"/>
                </a:rPr>
                <a:t>Functional </a:t>
              </a:r>
              <a:r>
                <a:rPr lang="en-US" sz="2000" b="1" dirty="0">
                  <a:ea typeface="Lato Light"/>
                  <a:cs typeface="Lato Light"/>
                </a:rPr>
                <a:t>Requirements</a:t>
              </a:r>
            </a:p>
          </p:txBody>
        </p:sp>
        <p:sp>
          <p:nvSpPr>
            <p:cNvPr id="21522" name="Round Same Side Corner Rectangle 112"/>
            <p:cNvSpPr>
              <a:spLocks/>
            </p:cNvSpPr>
            <p:nvPr/>
          </p:nvSpPr>
          <p:spPr bwMode="auto">
            <a:xfrm rot="10800000" flipH="1">
              <a:off x="7736447" y="5598472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21523" name="Round Same Side Corner Rectangle 119"/>
            <p:cNvSpPr>
              <a:spLocks/>
            </p:cNvSpPr>
            <p:nvPr/>
          </p:nvSpPr>
          <p:spPr bwMode="auto">
            <a:xfrm rot="10800000" flipH="1">
              <a:off x="7736447" y="5607944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5B9BD5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21524" name="Freeform 222"/>
            <p:cNvSpPr>
              <a:spLocks noEditPoints="1"/>
            </p:cNvSpPr>
            <p:nvPr/>
          </p:nvSpPr>
          <p:spPr bwMode="auto">
            <a:xfrm>
              <a:off x="6763349" y="5765073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  <p:grpSp>
        <p:nvGrpSpPr>
          <p:cNvPr id="21525" name="Group 2"/>
          <p:cNvGrpSpPr>
            <a:grpSpLocks/>
          </p:cNvGrpSpPr>
          <p:nvPr/>
        </p:nvGrpSpPr>
        <p:grpSpPr bwMode="auto">
          <a:xfrm>
            <a:off x="3041650" y="3379788"/>
            <a:ext cx="4806950" cy="822325"/>
            <a:chOff x="6746875" y="6964492"/>
            <a:chExt cx="12818074" cy="2191332"/>
          </a:xfrm>
        </p:grpSpPr>
        <p:sp>
          <p:nvSpPr>
            <p:cNvPr id="21526" name="TextBox 102"/>
            <p:cNvSpPr>
              <a:spLocks noChangeArrowheads="1"/>
            </p:cNvSpPr>
            <p:nvPr/>
          </p:nvSpPr>
          <p:spPr bwMode="auto">
            <a:xfrm>
              <a:off x="7719190" y="6964492"/>
              <a:ext cx="11845759" cy="2191332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/>
            <a:lstStyle/>
            <a:p>
              <a:pPr algn="just"/>
              <a:r>
                <a:rPr lang="en-US" sz="2400" b="1" dirty="0">
                  <a:ea typeface="Lato Light"/>
                  <a:cs typeface="Lato Light"/>
                </a:rPr>
                <a:t> </a:t>
              </a:r>
              <a:r>
                <a:rPr lang="en-US" sz="2000" b="1" dirty="0" smtClean="0">
                  <a:ea typeface="Lato Light"/>
                  <a:cs typeface="Lato Light"/>
                </a:rPr>
                <a:t>Non </a:t>
              </a:r>
              <a:r>
                <a:rPr lang="en-US" sz="2000" b="1" dirty="0">
                  <a:ea typeface="Lato Light"/>
                  <a:cs typeface="Lato Light"/>
                </a:rPr>
                <a:t>- Functional Requirements</a:t>
              </a:r>
            </a:p>
            <a:p>
              <a:pPr algn="just"/>
              <a:endParaRPr lang="en-US" sz="2400" b="1" dirty="0">
                <a:ea typeface="Lato Light"/>
                <a:cs typeface="Lato Light"/>
              </a:endParaRPr>
            </a:p>
          </p:txBody>
        </p:sp>
        <p:sp>
          <p:nvSpPr>
            <p:cNvPr id="21527" name="Round Same Side Corner Rectangle 113"/>
            <p:cNvSpPr>
              <a:spLocks/>
            </p:cNvSpPr>
            <p:nvPr/>
          </p:nvSpPr>
          <p:spPr bwMode="auto">
            <a:xfrm rot="10800000" flipH="1">
              <a:off x="7736447" y="7055485"/>
              <a:ext cx="109697" cy="913591"/>
            </a:xfrm>
            <a:custGeom>
              <a:avLst/>
              <a:gdLst/>
              <a:ahLst/>
              <a:cxnLst>
                <a:cxn ang="0">
                  <a:pos x="34982" y="0"/>
                </a:cxn>
                <a:cxn ang="0">
                  <a:pos x="34982" y="0"/>
                </a:cxn>
                <a:cxn ang="0">
                  <a:pos x="69964" y="34982"/>
                </a:cxn>
                <a:cxn ang="0">
                  <a:pos x="69964" y="34982"/>
                </a:cxn>
                <a:cxn ang="0">
                  <a:pos x="69964" y="547701"/>
                </a:cxn>
                <a:cxn ang="0">
                  <a:pos x="34982" y="582683"/>
                </a:cxn>
                <a:cxn ang="0">
                  <a:pos x="34982" y="582683"/>
                </a:cxn>
                <a:cxn ang="0">
                  <a:pos x="0" y="547701"/>
                </a:cxn>
                <a:cxn ang="0">
                  <a:pos x="0" y="34982"/>
                </a:cxn>
                <a:cxn ang="0">
                  <a:pos x="34982" y="0"/>
                </a:cxn>
              </a:cxnLst>
              <a:rect l="0" t="0" r="r" b="b"/>
              <a:pathLst>
                <a:path w="69964" h="582683">
                  <a:moveTo>
                    <a:pt x="34982" y="0"/>
                  </a:moveTo>
                  <a:lnTo>
                    <a:pt x="34982" y="0"/>
                  </a:lnTo>
                  <a:cubicBezTo>
                    <a:pt x="54302" y="0"/>
                    <a:pt x="69964" y="15662"/>
                    <a:pt x="69964" y="34982"/>
                  </a:cubicBezTo>
                  <a:cubicBezTo>
                    <a:pt x="69964" y="34982"/>
                    <a:pt x="69964" y="34982"/>
                    <a:pt x="69964" y="34982"/>
                  </a:cubicBezTo>
                  <a:lnTo>
                    <a:pt x="69964" y="547701"/>
                  </a:lnTo>
                  <a:cubicBezTo>
                    <a:pt x="69964" y="567021"/>
                    <a:pt x="54302" y="582683"/>
                    <a:pt x="34982" y="582683"/>
                  </a:cubicBezTo>
                  <a:cubicBezTo>
                    <a:pt x="15662" y="582683"/>
                    <a:pt x="0" y="567021"/>
                    <a:pt x="0" y="547701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ED7D31"/>
            </a:solidFill>
            <a:ln w="12700" cap="flat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82282" tIns="41141" rIns="82282" bIns="41141" anchor="ctr"/>
            <a:lstStyle/>
            <a:p>
              <a:pPr algn="ctr"/>
              <a:endParaRPr lang="bg-BG" sz="600"/>
            </a:p>
          </p:txBody>
        </p:sp>
        <p:sp>
          <p:nvSpPr>
            <p:cNvPr id="21528" name="Freeform 222"/>
            <p:cNvSpPr>
              <a:spLocks noEditPoints="1"/>
            </p:cNvSpPr>
            <p:nvPr/>
          </p:nvSpPr>
          <p:spPr bwMode="auto">
            <a:xfrm>
              <a:off x="6746875" y="7189165"/>
              <a:ext cx="646914" cy="649763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0" y="206"/>
                </a:cxn>
                <a:cxn ang="0">
                  <a:pos x="206" y="412"/>
                </a:cxn>
                <a:cxn ang="0">
                  <a:pos x="412" y="206"/>
                </a:cxn>
                <a:cxn ang="0">
                  <a:pos x="206" y="0"/>
                </a:cxn>
                <a:cxn ang="0">
                  <a:pos x="171" y="317"/>
                </a:cxn>
                <a:cxn ang="0">
                  <a:pos x="74" y="220"/>
                </a:cxn>
                <a:cxn ang="0">
                  <a:pos x="115" y="178"/>
                </a:cxn>
                <a:cxn ang="0">
                  <a:pos x="171" y="234"/>
                </a:cxn>
                <a:cxn ang="0">
                  <a:pos x="300" y="105"/>
                </a:cxn>
                <a:cxn ang="0">
                  <a:pos x="341" y="146"/>
                </a:cxn>
                <a:cxn ang="0">
                  <a:pos x="171" y="317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round/>
              <a:headEnd/>
              <a:tailEnd/>
            </a:ln>
          </p:spPr>
          <p:txBody>
            <a:bodyPr lIns="34290" tIns="17145" rIns="34290" bIns="17145"/>
            <a:lstStyle/>
            <a:p>
              <a:endParaRPr lang="en-US" sz="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5010048" presetClass="entr" presetSubtype="14712029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5010048" presetClass="entr" presetSubtype="14712102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5010048" presetClass="entr" presetSubtype="1471215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1"/>
          <p:cNvSpPr>
            <a:spLocks noChangeArrowheads="1"/>
          </p:cNvSpPr>
          <p:nvPr/>
        </p:nvSpPr>
        <p:spPr bwMode="auto">
          <a:xfrm>
            <a:off x="1011238" y="514350"/>
            <a:ext cx="468788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Functional Requirement</a:t>
            </a:r>
          </a:p>
        </p:txBody>
      </p:sp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966788" y="-22225"/>
            <a:ext cx="63341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Analysis</a:t>
            </a:r>
            <a:endParaRPr lang="en-US" sz="1400"/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22533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22534" name="TextBox 6"/>
          <p:cNvSpPr>
            <a:spLocks noChangeArrowheads="1"/>
          </p:cNvSpPr>
          <p:nvPr/>
        </p:nvSpPr>
        <p:spPr bwMode="auto">
          <a:xfrm>
            <a:off x="1143000" y="1733550"/>
            <a:ext cx="4953000" cy="14779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Input valid image.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Crop image.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Process image.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Detect characters.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Recognize and display characters.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>
            <a:spLocks noChangeArrowheads="1"/>
          </p:cNvSpPr>
          <p:nvPr/>
        </p:nvSpPr>
        <p:spPr bwMode="auto">
          <a:xfrm>
            <a:off x="1011238" y="514350"/>
            <a:ext cx="5373687" cy="7080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4000" b="1">
                <a:latin typeface="Abel" pitchFamily="2" charset="0"/>
              </a:rPr>
              <a:t>Non-Functional Requirement</a:t>
            </a:r>
          </a:p>
        </p:txBody>
      </p:sp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966788" y="-22225"/>
            <a:ext cx="633412" cy="30797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sz="1400">
                <a:latin typeface="Abel" pitchFamily="2" charset="0"/>
                <a:ea typeface="Open Sans"/>
                <a:cs typeface="Open Sans"/>
              </a:rPr>
              <a:t>Analysis</a:t>
            </a:r>
            <a:endParaRPr lang="en-US" sz="1400"/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762000" y="-3175"/>
            <a:ext cx="46038" cy="1203325"/>
          </a:xfrm>
          <a:prstGeom prst="rect">
            <a:avLst/>
          </a:prstGeom>
          <a:solidFill>
            <a:srgbClr val="70AD47"/>
          </a:solidFill>
          <a:ln w="12700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en-US" sz="1300"/>
          </a:p>
        </p:txBody>
      </p:sp>
      <p:sp>
        <p:nvSpPr>
          <p:cNvPr id="23557" name="TextBox 4"/>
          <p:cNvSpPr>
            <a:spLocks noChangeArrowheads="1"/>
          </p:cNvSpPr>
          <p:nvPr/>
        </p:nvSpPr>
        <p:spPr bwMode="auto">
          <a:xfrm>
            <a:off x="796925" y="0"/>
            <a:ext cx="184150" cy="230188"/>
          </a:xfrm>
          <a:prstGeom prst="rect">
            <a:avLst/>
          </a:prstGeom>
          <a:solidFill>
            <a:srgbClr val="70AD47"/>
          </a:solidFill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en-US" sz="900">
              <a:solidFill>
                <a:schemeClr val="bg1"/>
              </a:solidFill>
              <a:latin typeface="Abel" pitchFamily="2" charset="0"/>
            </a:endParaRPr>
          </a:p>
        </p:txBody>
      </p:sp>
      <p:sp>
        <p:nvSpPr>
          <p:cNvPr id="23558" name="TextBox 6"/>
          <p:cNvSpPr>
            <a:spLocks noChangeArrowheads="1"/>
          </p:cNvSpPr>
          <p:nvPr/>
        </p:nvSpPr>
        <p:spPr bwMode="auto">
          <a:xfrm>
            <a:off x="1220788" y="1657350"/>
            <a:ext cx="4953000" cy="1477963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Performance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Reliability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Flexibility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r>
              <a:rPr lang="en-US"/>
              <a:t>Extensibility</a:t>
            </a:r>
          </a:p>
          <a:p>
            <a:pPr marL="285750" indent="-285750">
              <a:buClr>
                <a:srgbClr val="548235"/>
              </a:buClr>
              <a:buFont typeface="Arial" charset="0"/>
              <a:buChar char="•"/>
            </a:pPr>
            <a:endParaRPr lang="en-US"/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75038"/>
            <a:ext cx="2278063" cy="1668462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4675" y="3049588"/>
            <a:ext cx="2582863" cy="2130425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3606800"/>
            <a:ext cx="3128963" cy="1512888"/>
          </a:xfrm>
          <a:prstGeom prst="rect">
            <a:avLst/>
          </a:prstGeom>
          <a:noFill/>
          <a:ln w="9525" cap="flat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8.09.12"/>
  <p:tag name="AS_TITLE" val="Aspose.Slides for .NET 2.0"/>
  <p:tag name="AS_VERSION" val="18.9"/>
</p:tagLst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Theme1">
      <a:majorFont>
        <a:latin typeface="Century Gothic"/>
        <a:ea typeface=""/>
        <a:cs typeface="Arial"/>
      </a:majorFont>
      <a:minorFont>
        <a:latin typeface="Lato Regular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1989</TotalTime>
  <Words>1824</Words>
  <Application>Microsoft Office PowerPoint</Application>
  <PresentationFormat>On-screen Show (16:9)</PresentationFormat>
  <Paragraphs>418</Paragraphs>
  <Slides>47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Theme1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 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Organizer App for android</dc:title>
  <dc:creator>Akash Shrestha</dc:creator>
  <cp:lastModifiedBy>Kiran Kumar</cp:lastModifiedBy>
  <cp:revision>231</cp:revision>
  <cp:lastPrinted>1601-01-01T00:00:00Z</cp:lastPrinted>
  <dcterms:created xsi:type="dcterms:W3CDTF">2015-07-02T06:50:23Z</dcterms:created>
  <dcterms:modified xsi:type="dcterms:W3CDTF">2019-12-23T07:30:47Z</dcterms:modified>
</cp:coreProperties>
</file>